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4"/>
  </p:notesMasterIdLst>
  <p:handoutMasterIdLst>
    <p:handoutMasterId r:id="rId35"/>
  </p:handoutMasterIdLst>
  <p:sldIdLst>
    <p:sldId id="257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58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3D19"/>
    <a:srgbClr val="FFF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31"/>
    <p:restoredTop sz="94647"/>
  </p:normalViewPr>
  <p:slideViewPr>
    <p:cSldViewPr snapToGrid="0" snapToObjects="1">
      <p:cViewPr varScale="1">
        <p:scale>
          <a:sx n="110" d="100"/>
          <a:sy n="110" d="100"/>
        </p:scale>
        <p:origin x="20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4" d="100"/>
          <a:sy n="64" d="100"/>
        </p:scale>
        <p:origin x="-4080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85DA7-7B37-5C48-881B-F2B95B6D4B11}" type="datetimeFigureOut">
              <a:rPr lang="en-US" smtClean="0"/>
              <a:t>4/2/23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B34C2-B202-8149-8F59-F9FBE73E6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49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objekt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F4C95-9F39-B34F-99A8-3DCCD0916A1A}" type="datetimeFigureOut">
              <a:rPr lang="cs-CZ" smtClean="0"/>
              <a:pPr/>
              <a:t>02.04.2023</a:t>
            </a:fld>
            <a:endParaRPr lang="cs-CZ"/>
          </a:p>
        </p:txBody>
      </p:sp>
      <p:sp>
        <p:nvSpPr>
          <p:cNvPr id="4" name="Zástupný objekt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objekt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objekt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objekt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E7553-F109-0244-AF03-C6E6D57FEED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8393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1B15F9-5080-7F41-BB72-8263BD98B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6A21B3-5821-4D4D-BC7C-7768EAD3C7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objekt pro datum 3">
            <a:extLst>
              <a:ext uri="{FF2B5EF4-FFF2-40B4-BE49-F238E27FC236}">
                <a16:creationId xmlns:a16="http://schemas.microsoft.com/office/drawing/2014/main" id="{B5A9BD62-73D1-5149-A2D3-24431ADBC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1476-7C51-6A49-9A05-7390298130D5}" type="datetime4">
              <a:rPr lang="cs-CZ" smtClean="0"/>
              <a:pPr/>
              <a:t>2. dubna 2023</a:t>
            </a:fld>
            <a:endParaRPr lang="cs-CZ"/>
          </a:p>
        </p:txBody>
      </p:sp>
      <p:sp>
        <p:nvSpPr>
          <p:cNvPr id="5" name="Zástupný objekt pro zápatí 4">
            <a:extLst>
              <a:ext uri="{FF2B5EF4-FFF2-40B4-BE49-F238E27FC236}">
                <a16:creationId xmlns:a16="http://schemas.microsoft.com/office/drawing/2014/main" id="{A7D0ECDC-9C10-DD4E-ADD5-C582940C6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www.obcankari.cz</a:t>
            </a:r>
          </a:p>
        </p:txBody>
      </p:sp>
      <p:sp>
        <p:nvSpPr>
          <p:cNvPr id="7" name="Zástupný objekt pro číslo snímku 5">
            <a:extLst>
              <a:ext uri="{FF2B5EF4-FFF2-40B4-BE49-F238E27FC236}">
                <a16:creationId xmlns:a16="http://schemas.microsoft.com/office/drawing/2014/main" id="{D8673B14-4883-9541-A892-EC9434F50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6178" y="207530"/>
            <a:ext cx="949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E1152-3857-9B46-A5BD-B0888333B2DB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7125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DAA02B-4E82-3E4F-9321-C1C71804E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jekt pro svislý text 2">
            <a:extLst>
              <a:ext uri="{FF2B5EF4-FFF2-40B4-BE49-F238E27FC236}">
                <a16:creationId xmlns:a16="http://schemas.microsoft.com/office/drawing/2014/main" id="{18016B00-5121-BD4A-8F9D-0DD3A6C8D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jekt pro datum 3">
            <a:extLst>
              <a:ext uri="{FF2B5EF4-FFF2-40B4-BE49-F238E27FC236}">
                <a16:creationId xmlns:a16="http://schemas.microsoft.com/office/drawing/2014/main" id="{01945939-8829-6D41-8637-48AC9DE0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1246-EE68-9143-AF54-93E560EA4BE2}" type="datetime4">
              <a:rPr lang="cs-CZ" smtClean="0"/>
              <a:pPr/>
              <a:t>2. dubna 2023</a:t>
            </a:fld>
            <a:endParaRPr lang="cs-CZ"/>
          </a:p>
        </p:txBody>
      </p:sp>
      <p:sp>
        <p:nvSpPr>
          <p:cNvPr id="5" name="Zástupný objekt pro zápatí 4">
            <a:extLst>
              <a:ext uri="{FF2B5EF4-FFF2-40B4-BE49-F238E27FC236}">
                <a16:creationId xmlns:a16="http://schemas.microsoft.com/office/drawing/2014/main" id="{663E97C4-2AB6-DF43-9D79-9C87E93AA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www.obcankari.cz</a:t>
            </a:r>
          </a:p>
        </p:txBody>
      </p:sp>
      <p:sp>
        <p:nvSpPr>
          <p:cNvPr id="6" name="Zástupný objekt pro číslo snímku 5">
            <a:extLst>
              <a:ext uri="{FF2B5EF4-FFF2-40B4-BE49-F238E27FC236}">
                <a16:creationId xmlns:a16="http://schemas.microsoft.com/office/drawing/2014/main" id="{953BE16B-7846-E546-AC24-F76A2EA69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1152-3857-9B46-A5BD-B0888333B2D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0749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339D1B3-6403-BD48-8EBB-0F7D089F9C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jekt pro svislý text 2">
            <a:extLst>
              <a:ext uri="{FF2B5EF4-FFF2-40B4-BE49-F238E27FC236}">
                <a16:creationId xmlns:a16="http://schemas.microsoft.com/office/drawing/2014/main" id="{2F3B68B1-6527-FD46-B9CF-CBF9E3F6F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39300" y="365125"/>
            <a:ext cx="7433199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jekt pro datum 3">
            <a:extLst>
              <a:ext uri="{FF2B5EF4-FFF2-40B4-BE49-F238E27FC236}">
                <a16:creationId xmlns:a16="http://schemas.microsoft.com/office/drawing/2014/main" id="{22D9F790-8952-9740-840A-16B841B65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067B4-FC38-F542-858D-109320AEE0EE}" type="datetime4">
              <a:rPr lang="cs-CZ" smtClean="0"/>
              <a:pPr/>
              <a:t>2. dubna 2023</a:t>
            </a:fld>
            <a:endParaRPr lang="cs-CZ"/>
          </a:p>
        </p:txBody>
      </p:sp>
      <p:sp>
        <p:nvSpPr>
          <p:cNvPr id="5" name="Zástupný objekt pro zápatí 4">
            <a:extLst>
              <a:ext uri="{FF2B5EF4-FFF2-40B4-BE49-F238E27FC236}">
                <a16:creationId xmlns:a16="http://schemas.microsoft.com/office/drawing/2014/main" id="{8691AB12-86A2-A348-BE6F-B07453814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www.obcankari.cz</a:t>
            </a:r>
          </a:p>
        </p:txBody>
      </p:sp>
      <p:sp>
        <p:nvSpPr>
          <p:cNvPr id="6" name="Zástupný objekt pro číslo snímku 5">
            <a:extLst>
              <a:ext uri="{FF2B5EF4-FFF2-40B4-BE49-F238E27FC236}">
                <a16:creationId xmlns:a16="http://schemas.microsoft.com/office/drawing/2014/main" id="{0769407B-B8ED-7244-A5BF-5B21FD97A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1152-3857-9B46-A5BD-B0888333B2D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945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A8F547FA-D721-4F45-935B-1D793C864D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0904" y="2064524"/>
            <a:ext cx="5266008" cy="20393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E13E19"/>
                </a:solidFill>
                <a:latin typeface="+mn-lt"/>
              </a:defRPr>
            </a:lvl1pPr>
          </a:lstStyle>
          <a:p>
            <a:r>
              <a:rPr lang="cs-CZ" dirty="0"/>
              <a:t>Hlavní název prezentace</a:t>
            </a:r>
            <a:br>
              <a:rPr lang="cs-CZ" dirty="0"/>
            </a:br>
            <a:endParaRPr lang="cs-CZ" dirty="0"/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007A5205-E983-C343-B169-E4246718B7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0903" y="3758772"/>
            <a:ext cx="5631766" cy="83938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E13E1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Podnázev prezentace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Autor, datum, a další </a:t>
            </a:r>
            <a:r>
              <a:rPr lang="cs-CZ" dirty="0" err="1"/>
              <a:t>info</a:t>
            </a:r>
            <a:endParaRPr lang="cs-CZ" dirty="0"/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120CDCE-1086-234D-8DD4-AA16527637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 rot="10800000">
            <a:off x="5537183" y="2209593"/>
            <a:ext cx="520700" cy="13589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92B7092-9D72-D04A-94A1-15B44DA31E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11604" y="758237"/>
            <a:ext cx="38100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75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nadpis 2">
            <a:extLst>
              <a:ext uri="{FF2B5EF4-FFF2-40B4-BE49-F238E27FC236}">
                <a16:creationId xmlns:a16="http://schemas.microsoft.com/office/drawing/2014/main" id="{E2A0CDDD-7100-9549-869F-98A5CFA23D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79340" y="2268886"/>
            <a:ext cx="3119549" cy="2185969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E13E1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Kontakt</a:t>
            </a:r>
          </a:p>
          <a:p>
            <a:r>
              <a:rPr lang="cs-CZ" dirty="0"/>
              <a:t>Rozloučení, poděkování</a:t>
            </a:r>
          </a:p>
          <a:p>
            <a:r>
              <a:rPr lang="cs-CZ" dirty="0"/>
              <a:t>ROK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4BC95BE-0788-754E-A192-F0ED3108E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7179171" y="2971007"/>
            <a:ext cx="325037" cy="84826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16809AA-308B-8B4D-B415-67FC93D48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00855" y="2851655"/>
            <a:ext cx="11176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75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37CE7-173B-C44F-8C14-690B0E5ED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D79829-62CB-E045-97C3-DBD5AFFCA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jekt pro datum 3">
            <a:extLst>
              <a:ext uri="{FF2B5EF4-FFF2-40B4-BE49-F238E27FC236}">
                <a16:creationId xmlns:a16="http://schemas.microsoft.com/office/drawing/2014/main" id="{75EF4690-AEA7-A04C-9619-F9C3ED846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DA6BF-B757-134D-8CAD-87E29F4F2BA7}" type="datetime4">
              <a:rPr lang="cs-CZ" smtClean="0"/>
              <a:pPr/>
              <a:t>2. dubna 2023</a:t>
            </a:fld>
            <a:endParaRPr lang="cs-CZ"/>
          </a:p>
        </p:txBody>
      </p:sp>
      <p:sp>
        <p:nvSpPr>
          <p:cNvPr id="5" name="Zástupný objekt pro zápatí 4">
            <a:extLst>
              <a:ext uri="{FF2B5EF4-FFF2-40B4-BE49-F238E27FC236}">
                <a16:creationId xmlns:a16="http://schemas.microsoft.com/office/drawing/2014/main" id="{FD583B61-7AB0-9145-A4C2-CDF3534E2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www.obcankari.cz</a:t>
            </a:r>
          </a:p>
        </p:txBody>
      </p:sp>
      <p:sp>
        <p:nvSpPr>
          <p:cNvPr id="6" name="Zástupný objekt pro číslo snímku 5">
            <a:extLst>
              <a:ext uri="{FF2B5EF4-FFF2-40B4-BE49-F238E27FC236}">
                <a16:creationId xmlns:a16="http://schemas.microsoft.com/office/drawing/2014/main" id="{46E158B9-18B2-6C46-8363-ACAF1D78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1152-3857-9B46-A5BD-B0888333B2D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9813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E54F4B-D253-5449-AB1F-DC45A5F64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300" y="1709738"/>
            <a:ext cx="1020814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A8ACD91-9320-A54D-A00B-0E31B3130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9300" y="4589463"/>
            <a:ext cx="102081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jekt pro datum 3">
            <a:extLst>
              <a:ext uri="{FF2B5EF4-FFF2-40B4-BE49-F238E27FC236}">
                <a16:creationId xmlns:a16="http://schemas.microsoft.com/office/drawing/2014/main" id="{540C7645-9C4E-2242-B8D2-2093AB40E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1A5D2-C183-1B40-ADC4-E3ED0B7101B5}" type="datetime4">
              <a:rPr lang="cs-CZ" smtClean="0"/>
              <a:pPr/>
              <a:t>2. dubna 2023</a:t>
            </a:fld>
            <a:endParaRPr lang="cs-CZ"/>
          </a:p>
        </p:txBody>
      </p:sp>
      <p:sp>
        <p:nvSpPr>
          <p:cNvPr id="5" name="Zástupný objekt pro zápatí 4">
            <a:extLst>
              <a:ext uri="{FF2B5EF4-FFF2-40B4-BE49-F238E27FC236}">
                <a16:creationId xmlns:a16="http://schemas.microsoft.com/office/drawing/2014/main" id="{C1C1C30B-79D0-1A4C-BDDF-AAAC482B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www.obcankari.cz</a:t>
            </a:r>
          </a:p>
        </p:txBody>
      </p:sp>
      <p:sp>
        <p:nvSpPr>
          <p:cNvPr id="6" name="Zástupný objekt pro číslo snímku 5">
            <a:extLst>
              <a:ext uri="{FF2B5EF4-FFF2-40B4-BE49-F238E27FC236}">
                <a16:creationId xmlns:a16="http://schemas.microsoft.com/office/drawing/2014/main" id="{49E4B6F3-5E6B-214E-8D78-98DE2AB9A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1152-3857-9B46-A5BD-B0888333B2D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3771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07E729-EA84-CA4A-B1A4-D5F239D42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F505B52-5823-6D48-8595-0E720ABC68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5626" y="1844675"/>
            <a:ext cx="5046406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objekt pro datum 4">
            <a:extLst>
              <a:ext uri="{FF2B5EF4-FFF2-40B4-BE49-F238E27FC236}">
                <a16:creationId xmlns:a16="http://schemas.microsoft.com/office/drawing/2014/main" id="{388E6123-9229-BB46-BF6E-427C685E2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26F03-4AE5-4540-B4F5-6A166FF3E9EE}" type="datetime4">
              <a:rPr lang="cs-CZ" smtClean="0"/>
              <a:pPr/>
              <a:t>2. dubna 2023</a:t>
            </a:fld>
            <a:endParaRPr lang="cs-CZ"/>
          </a:p>
        </p:txBody>
      </p:sp>
      <p:sp>
        <p:nvSpPr>
          <p:cNvPr id="6" name="Zástupný objekt pro zápatí 5">
            <a:extLst>
              <a:ext uri="{FF2B5EF4-FFF2-40B4-BE49-F238E27FC236}">
                <a16:creationId xmlns:a16="http://schemas.microsoft.com/office/drawing/2014/main" id="{D3E6F04F-A026-B346-996E-6B3446F70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www.obcankari.cz</a:t>
            </a:r>
          </a:p>
        </p:txBody>
      </p:sp>
      <p:sp>
        <p:nvSpPr>
          <p:cNvPr id="7" name="Zástupný objekt pro číslo snímku 6">
            <a:extLst>
              <a:ext uri="{FF2B5EF4-FFF2-40B4-BE49-F238E27FC236}">
                <a16:creationId xmlns:a16="http://schemas.microsoft.com/office/drawing/2014/main" id="{D8460F26-9360-6B41-9A84-AD87AB12D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1152-3857-9B46-A5BD-B0888333B2D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EF20833E-D3C2-6347-AC3D-7B4947A3717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07394" y="1825625"/>
            <a:ext cx="5046406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313139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5F1261-4221-5540-958C-4A01938A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300" y="365125"/>
            <a:ext cx="10216087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57B1188-D1E0-F54B-B401-F8421E320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9300" y="1685926"/>
            <a:ext cx="49946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0A28B3B-C098-B845-9A18-F761243DC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9300" y="2509838"/>
            <a:ext cx="4994685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objekt pro datum 6">
            <a:extLst>
              <a:ext uri="{FF2B5EF4-FFF2-40B4-BE49-F238E27FC236}">
                <a16:creationId xmlns:a16="http://schemas.microsoft.com/office/drawing/2014/main" id="{23D14A51-BDCA-4741-AF4C-92C0DEE1F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8603-0687-9044-83E7-9D20671914A4}" type="datetime4">
              <a:rPr lang="cs-CZ" smtClean="0"/>
              <a:pPr/>
              <a:t>2. dubna 2023</a:t>
            </a:fld>
            <a:endParaRPr lang="cs-CZ"/>
          </a:p>
        </p:txBody>
      </p:sp>
      <p:sp>
        <p:nvSpPr>
          <p:cNvPr id="8" name="Zástupný objekt pro zápatí 7">
            <a:extLst>
              <a:ext uri="{FF2B5EF4-FFF2-40B4-BE49-F238E27FC236}">
                <a16:creationId xmlns:a16="http://schemas.microsoft.com/office/drawing/2014/main" id="{59A79A4D-F36F-DA4D-8EE6-D2A8772E0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www.obcankari.cz</a:t>
            </a:r>
          </a:p>
        </p:txBody>
      </p:sp>
      <p:sp>
        <p:nvSpPr>
          <p:cNvPr id="9" name="Zástupný objekt pro číslo snímku 8">
            <a:extLst>
              <a:ext uri="{FF2B5EF4-FFF2-40B4-BE49-F238E27FC236}">
                <a16:creationId xmlns:a16="http://schemas.microsoft.com/office/drawing/2014/main" id="{3D11ECD9-4EAD-8745-9810-64EABE9CD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1152-3857-9B46-A5BD-B0888333B2D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obsah 3">
            <a:extLst>
              <a:ext uri="{FF2B5EF4-FFF2-40B4-BE49-F238E27FC236}">
                <a16:creationId xmlns:a16="http://schemas.microsoft.com/office/drawing/2014/main" id="{B6970E29-F070-C24F-918E-CCC84390877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0702" y="2509838"/>
            <a:ext cx="4994685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0FBC5CF1-E1EE-2140-879D-1DC283681A7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69475" y="1685926"/>
            <a:ext cx="49946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52255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5ABB84-C9CC-6040-BC7E-A18211A01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jekt pro datum 2">
            <a:extLst>
              <a:ext uri="{FF2B5EF4-FFF2-40B4-BE49-F238E27FC236}">
                <a16:creationId xmlns:a16="http://schemas.microsoft.com/office/drawing/2014/main" id="{5F918192-7FFC-F449-BC60-4E4B58D2A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C50F-86FB-3140-8340-A6ECF5D61ABD}" type="datetime4">
              <a:rPr lang="cs-CZ" smtClean="0"/>
              <a:pPr/>
              <a:t>2. dubna 2023</a:t>
            </a:fld>
            <a:endParaRPr lang="cs-CZ"/>
          </a:p>
        </p:txBody>
      </p:sp>
      <p:sp>
        <p:nvSpPr>
          <p:cNvPr id="4" name="Zástupný objekt pro zápatí 3">
            <a:extLst>
              <a:ext uri="{FF2B5EF4-FFF2-40B4-BE49-F238E27FC236}">
                <a16:creationId xmlns:a16="http://schemas.microsoft.com/office/drawing/2014/main" id="{6787331B-55BF-D94C-89E6-48DDB94A1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www.obcankari.cz</a:t>
            </a:r>
          </a:p>
        </p:txBody>
      </p:sp>
      <p:sp>
        <p:nvSpPr>
          <p:cNvPr id="5" name="Zástupný objekt pro číslo snímku 4">
            <a:extLst>
              <a:ext uri="{FF2B5EF4-FFF2-40B4-BE49-F238E27FC236}">
                <a16:creationId xmlns:a16="http://schemas.microsoft.com/office/drawing/2014/main" id="{C57D06A2-CC4F-2449-BF14-ACE823DF7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1152-3857-9B46-A5BD-B0888333B2D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056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o datum 1">
            <a:extLst>
              <a:ext uri="{FF2B5EF4-FFF2-40B4-BE49-F238E27FC236}">
                <a16:creationId xmlns:a16="http://schemas.microsoft.com/office/drawing/2014/main" id="{B20352EB-4AB3-494E-9F72-27ECAE455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466F-FA8A-FD45-94E7-CD2BF04A1240}" type="datetime4">
              <a:rPr lang="cs-CZ" smtClean="0"/>
              <a:pPr/>
              <a:t>2. dubna 2023</a:t>
            </a:fld>
            <a:endParaRPr lang="cs-CZ"/>
          </a:p>
        </p:txBody>
      </p:sp>
      <p:sp>
        <p:nvSpPr>
          <p:cNvPr id="3" name="Zástupný objekt pro zápatí 2">
            <a:extLst>
              <a:ext uri="{FF2B5EF4-FFF2-40B4-BE49-F238E27FC236}">
                <a16:creationId xmlns:a16="http://schemas.microsoft.com/office/drawing/2014/main" id="{AFF39C19-32FD-8F47-83FC-7F233895C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www.obcankari.cz</a:t>
            </a:r>
          </a:p>
        </p:txBody>
      </p:sp>
      <p:sp>
        <p:nvSpPr>
          <p:cNvPr id="4" name="Zástupný objekt pro číslo snímku 3">
            <a:extLst>
              <a:ext uri="{FF2B5EF4-FFF2-40B4-BE49-F238E27FC236}">
                <a16:creationId xmlns:a16="http://schemas.microsoft.com/office/drawing/2014/main" id="{D7AC6DEF-4952-164E-B810-B794ACE4D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1152-3857-9B46-A5BD-B0888333B2D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2336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BB74E0-0C85-4043-B003-ACB1EF4FB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301" y="457200"/>
            <a:ext cx="36327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9BF529-643E-E142-9943-226C4F940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A78ABB6-E2D8-6B43-98B7-03527BF6F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9301" y="2057400"/>
            <a:ext cx="363272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objekt pro datum 4">
            <a:extLst>
              <a:ext uri="{FF2B5EF4-FFF2-40B4-BE49-F238E27FC236}">
                <a16:creationId xmlns:a16="http://schemas.microsoft.com/office/drawing/2014/main" id="{57F7647B-63F7-654A-93AC-862F01198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DF062-C6CF-F042-9337-52BE4F53BE33}" type="datetime4">
              <a:rPr lang="cs-CZ" smtClean="0"/>
              <a:pPr/>
              <a:t>2. dubna 2023</a:t>
            </a:fld>
            <a:endParaRPr lang="cs-CZ"/>
          </a:p>
        </p:txBody>
      </p:sp>
      <p:sp>
        <p:nvSpPr>
          <p:cNvPr id="6" name="Zástupný objekt pro zápatí 5">
            <a:extLst>
              <a:ext uri="{FF2B5EF4-FFF2-40B4-BE49-F238E27FC236}">
                <a16:creationId xmlns:a16="http://schemas.microsoft.com/office/drawing/2014/main" id="{3E596F77-899A-6746-813A-A51CF5D81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www.obcankari.cz</a:t>
            </a:r>
          </a:p>
        </p:txBody>
      </p:sp>
      <p:sp>
        <p:nvSpPr>
          <p:cNvPr id="7" name="Zástupný objekt pro číslo snímku 6">
            <a:extLst>
              <a:ext uri="{FF2B5EF4-FFF2-40B4-BE49-F238E27FC236}">
                <a16:creationId xmlns:a16="http://schemas.microsoft.com/office/drawing/2014/main" id="{12262B89-F6FE-F942-A8B6-A4346C20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1152-3857-9B46-A5BD-B0888333B2D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6821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9078BF-AD6C-264F-8E9E-6885AEFD3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301" y="457200"/>
            <a:ext cx="36327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jekt obrázku 2">
            <a:extLst>
              <a:ext uri="{FF2B5EF4-FFF2-40B4-BE49-F238E27FC236}">
                <a16:creationId xmlns:a16="http://schemas.microsoft.com/office/drawing/2014/main" id="{34510931-BADA-724E-98FE-EDB41082A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F8F7CB2-3EA1-274B-8ECD-8CAFC51CE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9301" y="2057400"/>
            <a:ext cx="363272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objekt pro datum 4">
            <a:extLst>
              <a:ext uri="{FF2B5EF4-FFF2-40B4-BE49-F238E27FC236}">
                <a16:creationId xmlns:a16="http://schemas.microsoft.com/office/drawing/2014/main" id="{15A026CE-23DA-704C-BA3E-F13CD3027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BE15-EC7B-CC4E-9543-434DBA8A73B9}" type="datetime4">
              <a:rPr lang="cs-CZ" smtClean="0"/>
              <a:pPr/>
              <a:t>2. dubna 2023</a:t>
            </a:fld>
            <a:endParaRPr lang="cs-CZ"/>
          </a:p>
        </p:txBody>
      </p:sp>
      <p:sp>
        <p:nvSpPr>
          <p:cNvPr id="6" name="Zástupný objekt pro zápatí 5">
            <a:extLst>
              <a:ext uri="{FF2B5EF4-FFF2-40B4-BE49-F238E27FC236}">
                <a16:creationId xmlns:a16="http://schemas.microsoft.com/office/drawing/2014/main" id="{CC861A01-2E01-F74F-92FE-70C047B74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www.obcankari.cz</a:t>
            </a:r>
          </a:p>
        </p:txBody>
      </p:sp>
      <p:sp>
        <p:nvSpPr>
          <p:cNvPr id="7" name="Zástupný objekt pro číslo snímku 6">
            <a:extLst>
              <a:ext uri="{FF2B5EF4-FFF2-40B4-BE49-F238E27FC236}">
                <a16:creationId xmlns:a16="http://schemas.microsoft.com/office/drawing/2014/main" id="{EFB97FEE-670D-B742-B35C-80FC4029D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1152-3857-9B46-A5BD-B0888333B2D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809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o nadpis 1">
            <a:extLst>
              <a:ext uri="{FF2B5EF4-FFF2-40B4-BE49-F238E27FC236}">
                <a16:creationId xmlns:a16="http://schemas.microsoft.com/office/drawing/2014/main" id="{CD294301-B88C-AE49-9B61-8DDCEC15A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626" y="365125"/>
            <a:ext cx="102181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A9EEAD6-140A-E04C-873A-C81C4D434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5626" y="1825625"/>
            <a:ext cx="10218174" cy="3911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jekt pro datum 3">
            <a:extLst>
              <a:ext uri="{FF2B5EF4-FFF2-40B4-BE49-F238E27FC236}">
                <a16:creationId xmlns:a16="http://schemas.microsoft.com/office/drawing/2014/main" id="{5EDBA56A-6E68-0549-AF35-BBF88B8D0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7582" y="61591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1D6CB-F282-064C-B947-5BD62C873AFF}" type="datetime4">
              <a:rPr lang="cs-CZ" smtClean="0"/>
              <a:pPr/>
              <a:t>2. dubna 2023</a:t>
            </a:fld>
            <a:endParaRPr lang="cs-CZ"/>
          </a:p>
        </p:txBody>
      </p:sp>
      <p:sp>
        <p:nvSpPr>
          <p:cNvPr id="5" name="Zástupný objekt pro zápatí 4">
            <a:extLst>
              <a:ext uri="{FF2B5EF4-FFF2-40B4-BE49-F238E27FC236}">
                <a16:creationId xmlns:a16="http://schemas.microsoft.com/office/drawing/2014/main" id="{BEFCEFDE-20B7-FE4E-B596-F29905B94F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err="1"/>
              <a:t>www.obcankari.cz</a:t>
            </a:r>
            <a:endParaRPr lang="cs-CZ" dirty="0"/>
          </a:p>
        </p:txBody>
      </p:sp>
      <p:sp>
        <p:nvSpPr>
          <p:cNvPr id="6" name="Zástupný objekt pro číslo snímku 5">
            <a:extLst>
              <a:ext uri="{FF2B5EF4-FFF2-40B4-BE49-F238E27FC236}">
                <a16:creationId xmlns:a16="http://schemas.microsoft.com/office/drawing/2014/main" id="{837986D1-8EBF-694A-9561-671191809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217445"/>
            <a:ext cx="6120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E1152-3857-9B46-A5BD-B0888333B2DB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1AC8CD5-571C-BE40-AC31-AAE7EDCCB24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10334" y="260397"/>
            <a:ext cx="642882" cy="810908"/>
          </a:xfrm>
          <a:prstGeom prst="rect">
            <a:avLst/>
          </a:prstGeom>
        </p:spPr>
      </p:pic>
      <p:pic>
        <p:nvPicPr>
          <p:cNvPr id="11" name="Picture 10" descr="ACF.png"/>
          <p:cNvPicPr>
            <a:picLocks noChangeAspect="1"/>
          </p:cNvPicPr>
          <p:nvPr userDrawn="1"/>
        </p:nvPicPr>
        <p:blipFill>
          <a:blip r:embed="rId14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79" y="6042772"/>
            <a:ext cx="1440000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99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E23D1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E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19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twitter.com/CT24zive/status/1339648596271095810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7UAuIi13ueY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DD0FAE-0C69-EE4E-9ECA-A29AB75FA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7111" y="2064524"/>
            <a:ext cx="5266008" cy="2039392"/>
          </a:xfrm>
        </p:spPr>
        <p:txBody>
          <a:bodyPr anchor="t" anchorCtr="0"/>
          <a:lstStyle/>
          <a:p>
            <a:r>
              <a:rPr lang="cs-CZ" b="1" u="sng">
                <a:latin typeface="+mn-lt"/>
              </a:rPr>
              <a:t>Arabské jaro</a:t>
            </a:r>
            <a:endParaRPr lang="cs-CZ" dirty="0">
              <a:solidFill>
                <a:srgbClr val="E23D19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F160DD5-C970-8E4A-94B0-2A3910E2F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2974" y="3758772"/>
            <a:ext cx="5631766" cy="839384"/>
          </a:xfrm>
        </p:spPr>
        <p:txBody>
          <a:bodyPr anchor="t" anchorCtr="0"/>
          <a:lstStyle/>
          <a:p>
            <a:endParaRPr lang="cs-CZ" dirty="0">
              <a:solidFill>
                <a:srgbClr val="E23D19"/>
              </a:solidFill>
            </a:endParaRPr>
          </a:p>
        </p:txBody>
      </p:sp>
      <p:pic>
        <p:nvPicPr>
          <p:cNvPr id="4" name="Picture 7" descr="ACF_logolink_TRANS.png">
            <a:extLst>
              <a:ext uri="{FF2B5EF4-FFF2-40B4-BE49-F238E27FC236}">
                <a16:creationId xmlns:a16="http://schemas.microsoft.com/office/drawing/2014/main" id="{42FCEB91-60D2-3ECC-EFF4-4CFA2CB059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2" y="6031068"/>
            <a:ext cx="3560223" cy="5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24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38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Na příčinách Arabského jara neexistuje jednoznačná shoda, ale lze mezi ně řadit nedostatek svobody, velkou korupci, nedemokratické vlády, ale i ekonomické problémy jako vysoká nezaměstnanost a zdražování</a:t>
            </a:r>
          </a:p>
        </p:txBody>
      </p:sp>
    </p:spTree>
    <p:extLst>
      <p:ext uri="{BB962C8B-B14F-4D97-AF65-F5344CB8AC3E}">
        <p14:creationId xmlns:p14="http://schemas.microsoft.com/office/powerpoint/2010/main" val="677994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9306" y="1825625"/>
            <a:ext cx="653338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74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79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45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42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20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u="sng" dirty="0">
                <a:hlinkClick r:id="rId2"/>
              </a:rPr>
              <a:t>https://twitter.com/CT24zive/status/1339648596271095810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567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Výsledky povstání jsou různé, v Tunisku a Egyptě byly vlády svrženy a demokraticky zvolené vlády nové, ale v Sýrii a Jemenu dodnes probíhají nepřehledné občanské války</a:t>
            </a:r>
          </a:p>
          <a:p>
            <a:r>
              <a:rPr lang="cs-CZ" sz="3200" dirty="0"/>
              <a:t>Celkově je Arabské jaro hodnoceno jako neúspěch, podle průzkumů jsou lidé dnes ještě více nespokojeni, frustrovaní a v ekonomicky horší situaci</a:t>
            </a:r>
          </a:p>
        </p:txBody>
      </p:sp>
    </p:spTree>
    <p:extLst>
      <p:ext uri="{BB962C8B-B14F-4D97-AF65-F5344CB8AC3E}">
        <p14:creationId xmlns:p14="http://schemas.microsoft.com/office/powerpoint/2010/main" val="2494777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00" y="2572544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24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8150" y="2782094"/>
            <a:ext cx="36957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36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19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539" y="1820091"/>
            <a:ext cx="5058780" cy="339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8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4087" y="635726"/>
            <a:ext cx="5858260" cy="558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28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9387" y="2162969"/>
            <a:ext cx="675322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15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Přezdívka „</a:t>
            </a:r>
            <a:r>
              <a:rPr lang="cs-CZ" sz="3600" dirty="0" err="1"/>
              <a:t>facebooková</a:t>
            </a:r>
            <a:r>
              <a:rPr lang="cs-CZ" sz="3600" dirty="0"/>
              <a:t> revoluce“, protože demonstrace se svolávaly na </a:t>
            </a:r>
            <a:r>
              <a:rPr lang="cs-CZ" sz="3600" dirty="0" err="1"/>
              <a:t>Facebooku</a:t>
            </a:r>
            <a:r>
              <a:rPr lang="cs-CZ" sz="3600" dirty="0"/>
              <a:t>, komunikovalo se přes </a:t>
            </a:r>
            <a:r>
              <a:rPr lang="cs-CZ" sz="3600" dirty="0" err="1"/>
              <a:t>Twitter</a:t>
            </a:r>
            <a:r>
              <a:rPr lang="cs-CZ" sz="3600" dirty="0"/>
              <a:t> a na </a:t>
            </a:r>
            <a:r>
              <a:rPr lang="cs-CZ" sz="3600" dirty="0" err="1"/>
              <a:t>Youtube</a:t>
            </a:r>
            <a:r>
              <a:rPr lang="cs-CZ" sz="3600" dirty="0"/>
              <a:t> se publikovala videa</a:t>
            </a:r>
          </a:p>
        </p:txBody>
      </p:sp>
    </p:spTree>
    <p:extLst>
      <p:ext uri="{BB962C8B-B14F-4D97-AF65-F5344CB8AC3E}">
        <p14:creationId xmlns:p14="http://schemas.microsoft.com/office/powerpoint/2010/main" val="3977172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8068" y="280098"/>
            <a:ext cx="6570125" cy="611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75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9875" y="2058194"/>
            <a:ext cx="65722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43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1972469"/>
            <a:ext cx="6096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27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7187" y="1825625"/>
            <a:ext cx="873762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37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1869" y="1825625"/>
            <a:ext cx="82882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92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0376" y="1825625"/>
            <a:ext cx="653124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96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Mezi další důsledky patří uprchlická krize v Evropě, vznik „Islámského státu“, který zabral prostor po rozpadlých a nefungujících státech</a:t>
            </a:r>
          </a:p>
        </p:txBody>
      </p:sp>
    </p:spTree>
    <p:extLst>
      <p:ext uri="{BB962C8B-B14F-4D97-AF65-F5344CB8AC3E}">
        <p14:creationId xmlns:p14="http://schemas.microsoft.com/office/powerpoint/2010/main" val="3239152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57214F22-9437-184B-A3B1-A1C1C237B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0" y="2349563"/>
            <a:ext cx="3441289" cy="2185969"/>
          </a:xfrm>
        </p:spPr>
        <p:txBody>
          <a:bodyPr anchor="ctr" anchorCtr="0"/>
          <a:lstStyle/>
          <a:p>
            <a:r>
              <a:rPr lang="cs-CZ" dirty="0"/>
              <a:t>Děkujeme</a:t>
            </a:r>
          </a:p>
        </p:txBody>
      </p:sp>
    </p:spTree>
    <p:extLst>
      <p:ext uri="{BB962C8B-B14F-4D97-AF65-F5344CB8AC3E}">
        <p14:creationId xmlns:p14="http://schemas.microsoft.com/office/powerpoint/2010/main" val="2594399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8808" y="1825625"/>
            <a:ext cx="44743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2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4689" y="1825625"/>
            <a:ext cx="650262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5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0887" y="1825625"/>
            <a:ext cx="589022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46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Série protestů v severní Africe a na Blízkém východě, které byly zaměřeny proti vládám</a:t>
            </a:r>
          </a:p>
          <a:p>
            <a:r>
              <a:rPr lang="cs-CZ" sz="3600" dirty="0"/>
              <a:t>Protesty začaly v Tunisku, když se na protest upálil Muhammad </a:t>
            </a:r>
            <a:r>
              <a:rPr lang="cs-CZ" sz="3600" dirty="0" err="1"/>
              <a:t>Buazízí</a:t>
            </a:r>
            <a:r>
              <a:rPr lang="cs-CZ" sz="3600" dirty="0"/>
              <a:t>, obchodník se zeleninou, který dlouhodobě odmítal platit policii úplatky, která mu nakonec zabavila obchod a tržbu</a:t>
            </a:r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470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https://www.youtube.com/watch?v=7UAuIi13ueY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9524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0390" y="365125"/>
            <a:ext cx="10065919" cy="602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0012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</TotalTime>
  <Words>199</Words>
  <Application>Microsoft Macintosh PowerPoint</Application>
  <PresentationFormat>Širokoúhlá obrazovka</PresentationFormat>
  <Paragraphs>12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Motiv Office</vt:lpstr>
      <vt:lpstr>Vlastní návrh</vt:lpstr>
      <vt:lpstr>Arabské jaro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Matyáš Trnka</dc:creator>
  <cp:lastModifiedBy>Tereza Vodickova</cp:lastModifiedBy>
  <cp:revision>11</cp:revision>
  <dcterms:created xsi:type="dcterms:W3CDTF">2018-05-21T11:34:04Z</dcterms:created>
  <dcterms:modified xsi:type="dcterms:W3CDTF">2023-04-02T19:00:25Z</dcterms:modified>
</cp:coreProperties>
</file>