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9" roundtripDataSignature="AMtx7mjWjc86WVngRuArh8xdqMXwRcEs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82f8a6cb5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a82f8a6cb5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2a82f8a6cb5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a82f8a6cb5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a82f8a6cb5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2a82f8a6cb5_0_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a82f8a6cb5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a82f8a6cb5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2a82f8a6cb5_0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a82f8a6cb5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a82f8a6cb5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2a82f8a6cb5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a82f8a6cb5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a82f8a6cb5_0_1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2a82f8a6cb5_0_1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a82f8a6cb5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a82f8a6cb5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2a82f8a6cb5_0_1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a82f8a6cb5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a82f8a6cb5_0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2a82f8a6cb5_0_1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a82f8a6cb5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a82f8a6cb5_0_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2a82f8a6cb5_0_1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a82f8a6cb5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a82f8a6cb5_0_1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2a82f8a6cb5_0_1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a82f8a6cb5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a82f8a6cb5_0_1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2a82f8a6cb5_0_1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a82f8a6cb5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a82f8a6cb5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2a82f8a6cb5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a82f8a6cb5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a82f8a6cb5_0_1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2a82f8a6cb5_0_1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a82f8a6cb5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a82f8a6cb5_0_1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2a82f8a6cb5_0_1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ed74de93e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ed74de93e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1ed74de93e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ed74de93e9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ed74de93e9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1ed74de93e9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ed74de93e9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ed74de93e9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1ed74de93e9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a82f8a6cb5_0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a82f8a6cb5_0_1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2a82f8a6cb5_0_1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a82f8a6cb5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a82f8a6cb5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2a82f8a6cb5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a82f8a6cb5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a82f8a6cb5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2a82f8a6cb5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ed74de93e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ed74de93e9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1ed74de93e9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ed74de93e9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ed74de93e9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1ed74de93e9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a82f8a6cb5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a82f8a6cb5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2a82f8a6cb5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ed74de93e9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ed74de93e9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1ed74de93e9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ed74de93e9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ed74de93e9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g1ed74de93e9_0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a82f8a6cb5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a82f8a6cb5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2a82f8a6cb5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a82f8a6cb5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a82f8a6cb5_0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2a82f8a6cb5_0_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a82f8a6cb5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2a82f8a6cb5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a82f8a6cb5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2a82f8a6cb5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a82f8a6cb5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2a82f8a6cb5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a82f8a6cb5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2a82f8a6cb5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6.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p:cSld name="Úvodní snímek">
    <p:spTree>
      <p:nvGrpSpPr>
        <p:cNvPr id="10" name="Shape 10"/>
        <p:cNvGrpSpPr/>
        <p:nvPr/>
      </p:nvGrpSpPr>
      <p:grpSpPr>
        <a:xfrm>
          <a:off x="0" y="0"/>
          <a:ext cx="0" cy="0"/>
          <a:chOff x="0" y="0"/>
          <a:chExt cx="0" cy="0"/>
        </a:xfrm>
      </p:grpSpPr>
      <p:sp>
        <p:nvSpPr>
          <p:cNvPr id="11" name="Google Shape;11;p9"/>
          <p:cNvSpPr txBox="1"/>
          <p:nvPr>
            <p:ph type="ctrTitle"/>
          </p:nvPr>
        </p:nvSpPr>
        <p:spPr>
          <a:xfrm>
            <a:off x="6310904" y="2064524"/>
            <a:ext cx="5266008" cy="20393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E13E19"/>
              </a:buClr>
              <a:buSzPts val="4800"/>
              <a:buFont typeface="Calibri"/>
              <a:buNone/>
              <a:defRPr b="1" i="0" sz="4800" u="none" cap="none" strike="noStrike">
                <a:solidFill>
                  <a:srgbClr val="E13E1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9"/>
          <p:cNvSpPr txBox="1"/>
          <p:nvPr>
            <p:ph idx="1" type="subTitle"/>
          </p:nvPr>
        </p:nvSpPr>
        <p:spPr>
          <a:xfrm>
            <a:off x="6310903" y="3758772"/>
            <a:ext cx="5631766" cy="83938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E13E19"/>
              </a:buClr>
              <a:buSzPts val="2400"/>
              <a:buFont typeface="Arial"/>
              <a:buNone/>
              <a:defRPr b="0" i="0" sz="2400" u="none" cap="none" strike="noStrike">
                <a:solidFill>
                  <a:srgbClr val="E13E19"/>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3" name="Google Shape;13;p9"/>
          <p:cNvPicPr preferRelativeResize="0"/>
          <p:nvPr/>
        </p:nvPicPr>
        <p:blipFill rotWithShape="1">
          <a:blip r:embed="rId2">
            <a:alphaModFix amt="35000"/>
          </a:blip>
          <a:srcRect b="0" l="0" r="0" t="0"/>
          <a:stretch/>
        </p:blipFill>
        <p:spPr>
          <a:xfrm rot="10800000">
            <a:off x="5537183" y="2209593"/>
            <a:ext cx="520700" cy="1358900"/>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1711604" y="758237"/>
            <a:ext cx="3810000" cy="5092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73" name="Shape 73"/>
        <p:cNvGrpSpPr/>
        <p:nvPr/>
      </p:nvGrpSpPr>
      <p:grpSpPr>
        <a:xfrm>
          <a:off x="0" y="0"/>
          <a:ext cx="0" cy="0"/>
          <a:chOff x="0" y="0"/>
          <a:chExt cx="0" cy="0"/>
        </a:xfrm>
      </p:grpSpPr>
      <p:sp>
        <p:nvSpPr>
          <p:cNvPr id="74" name="Google Shape;74;p19"/>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9"/>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77" name="Shape 77"/>
        <p:cNvGrpSpPr/>
        <p:nvPr/>
      </p:nvGrpSpPr>
      <p:grpSpPr>
        <a:xfrm>
          <a:off x="0" y="0"/>
          <a:ext cx="0" cy="0"/>
          <a:chOff x="0" y="0"/>
          <a:chExt cx="0" cy="0"/>
        </a:xfrm>
      </p:grpSpPr>
      <p:sp>
        <p:nvSpPr>
          <p:cNvPr id="78" name="Google Shape;78;p20"/>
          <p:cNvSpPr txBox="1"/>
          <p:nvPr>
            <p:ph type="title"/>
          </p:nvPr>
        </p:nvSpPr>
        <p:spPr>
          <a:xfrm>
            <a:off x="1139301" y="457200"/>
            <a:ext cx="3632724"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23D19"/>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20"/>
          <p:cNvSpPr txBox="1"/>
          <p:nvPr>
            <p:ph idx="2" type="body"/>
          </p:nvPr>
        </p:nvSpPr>
        <p:spPr>
          <a:xfrm>
            <a:off x="1139301" y="2057400"/>
            <a:ext cx="3632724"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20"/>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0"/>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0"/>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84" name="Shape 84"/>
        <p:cNvGrpSpPr/>
        <p:nvPr/>
      </p:nvGrpSpPr>
      <p:grpSpPr>
        <a:xfrm>
          <a:off x="0" y="0"/>
          <a:ext cx="0" cy="0"/>
          <a:chOff x="0" y="0"/>
          <a:chExt cx="0" cy="0"/>
        </a:xfrm>
      </p:grpSpPr>
      <p:sp>
        <p:nvSpPr>
          <p:cNvPr id="85" name="Google Shape;85;p21"/>
          <p:cNvSpPr txBox="1"/>
          <p:nvPr>
            <p:ph type="title"/>
          </p:nvPr>
        </p:nvSpPr>
        <p:spPr>
          <a:xfrm>
            <a:off x="1135626" y="365125"/>
            <a:ext cx="1021817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1"/>
          <p:cNvSpPr txBox="1"/>
          <p:nvPr>
            <p:ph idx="1" type="body"/>
          </p:nvPr>
        </p:nvSpPr>
        <p:spPr>
          <a:xfrm rot="5400000">
            <a:off x="4288819" y="-1327569"/>
            <a:ext cx="3911787" cy="102181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1"/>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1"/>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1"/>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90" name="Shape 90"/>
        <p:cNvGrpSpPr/>
        <p:nvPr/>
      </p:nvGrpSpPr>
      <p:grpSpPr>
        <a:xfrm>
          <a:off x="0" y="0"/>
          <a:ext cx="0" cy="0"/>
          <a:chOff x="0" y="0"/>
          <a:chExt cx="0" cy="0"/>
        </a:xfrm>
      </p:grpSpPr>
      <p:sp>
        <p:nvSpPr>
          <p:cNvPr id="91" name="Google Shape;91;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2"/>
          <p:cNvSpPr txBox="1"/>
          <p:nvPr>
            <p:ph idx="1" type="body"/>
          </p:nvPr>
        </p:nvSpPr>
        <p:spPr>
          <a:xfrm rot="5400000">
            <a:off x="1949981" y="-445556"/>
            <a:ext cx="5811838" cy="74331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2"/>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2"/>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2"/>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p:cSld name="Nadpis a obsah">
    <p:spTree>
      <p:nvGrpSpPr>
        <p:cNvPr id="15" name="Shape 15"/>
        <p:cNvGrpSpPr/>
        <p:nvPr/>
      </p:nvGrpSpPr>
      <p:grpSpPr>
        <a:xfrm>
          <a:off x="0" y="0"/>
          <a:ext cx="0" cy="0"/>
          <a:chOff x="0" y="0"/>
          <a:chExt cx="0" cy="0"/>
        </a:xfrm>
      </p:grpSpPr>
      <p:sp>
        <p:nvSpPr>
          <p:cNvPr id="16" name="Google Shape;16;p16"/>
          <p:cNvSpPr txBox="1"/>
          <p:nvPr>
            <p:ph idx="1" type="subTitle"/>
          </p:nvPr>
        </p:nvSpPr>
        <p:spPr>
          <a:xfrm>
            <a:off x="3979340" y="2268886"/>
            <a:ext cx="3119549" cy="218596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E13E19"/>
              </a:buClr>
              <a:buSzPts val="2400"/>
              <a:buFont typeface="Arial"/>
              <a:buNone/>
              <a:defRPr b="0" i="0" sz="2400" u="none" cap="none" strike="noStrike">
                <a:solidFill>
                  <a:srgbClr val="E13E19"/>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7" name="Google Shape;17;p16"/>
          <p:cNvPicPr preferRelativeResize="0"/>
          <p:nvPr/>
        </p:nvPicPr>
        <p:blipFill rotWithShape="1">
          <a:blip r:embed="rId2">
            <a:alphaModFix amt="35000"/>
          </a:blip>
          <a:srcRect b="0" l="0" r="0" t="0"/>
          <a:stretch/>
        </p:blipFill>
        <p:spPr>
          <a:xfrm>
            <a:off x="7179171" y="2971007"/>
            <a:ext cx="325037" cy="848266"/>
          </a:xfrm>
          <a:prstGeom prst="rect">
            <a:avLst/>
          </a:prstGeom>
          <a:noFill/>
          <a:ln>
            <a:noFill/>
          </a:ln>
        </p:spPr>
      </p:pic>
      <p:pic>
        <p:nvPicPr>
          <p:cNvPr id="18" name="Google Shape;18;p16"/>
          <p:cNvPicPr preferRelativeResize="0"/>
          <p:nvPr/>
        </p:nvPicPr>
        <p:blipFill rotWithShape="1">
          <a:blip r:embed="rId3">
            <a:alphaModFix/>
          </a:blip>
          <a:srcRect b="0" l="0" r="0" t="0"/>
          <a:stretch/>
        </p:blipFill>
        <p:spPr>
          <a:xfrm>
            <a:off x="7700855" y="2851655"/>
            <a:ext cx="1117600" cy="1409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27" name="Shape 27"/>
        <p:cNvGrpSpPr/>
        <p:nvPr/>
      </p:nvGrpSpPr>
      <p:grpSpPr>
        <a:xfrm>
          <a:off x="0" y="0"/>
          <a:ext cx="0" cy="0"/>
          <a:chOff x="0" y="0"/>
          <a:chExt cx="0" cy="0"/>
        </a:xfrm>
      </p:grpSpPr>
      <p:sp>
        <p:nvSpPr>
          <p:cNvPr id="28" name="Google Shape;28;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E23D19"/>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11"/>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1"/>
          <p:cNvSpPr txBox="1"/>
          <p:nvPr>
            <p:ph idx="12" type="sldNum"/>
          </p:nvPr>
        </p:nvSpPr>
        <p:spPr>
          <a:xfrm>
            <a:off x="11016178" y="207530"/>
            <a:ext cx="94977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p:cSld name="Porovnání">
    <p:spTree>
      <p:nvGrpSpPr>
        <p:cNvPr id="33" name="Shape 33"/>
        <p:cNvGrpSpPr/>
        <p:nvPr/>
      </p:nvGrpSpPr>
      <p:grpSpPr>
        <a:xfrm>
          <a:off x="0" y="0"/>
          <a:ext cx="0" cy="0"/>
          <a:chOff x="0" y="0"/>
          <a:chExt cx="0" cy="0"/>
        </a:xfrm>
      </p:grpSpPr>
      <p:sp>
        <p:nvSpPr>
          <p:cNvPr id="34" name="Google Shape;34;p12"/>
          <p:cNvSpPr txBox="1"/>
          <p:nvPr>
            <p:ph type="title"/>
          </p:nvPr>
        </p:nvSpPr>
        <p:spPr>
          <a:xfrm>
            <a:off x="1139300" y="365125"/>
            <a:ext cx="1021608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2"/>
          <p:cNvSpPr txBox="1"/>
          <p:nvPr>
            <p:ph idx="1" type="body"/>
          </p:nvPr>
        </p:nvSpPr>
        <p:spPr>
          <a:xfrm>
            <a:off x="1139300" y="1685926"/>
            <a:ext cx="499468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12"/>
          <p:cNvSpPr txBox="1"/>
          <p:nvPr>
            <p:ph idx="2" type="body"/>
          </p:nvPr>
        </p:nvSpPr>
        <p:spPr>
          <a:xfrm>
            <a:off x="1139300" y="2509838"/>
            <a:ext cx="4994685"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
        <p:nvSpPr>
          <p:cNvPr id="40" name="Google Shape;40;p12"/>
          <p:cNvSpPr txBox="1"/>
          <p:nvPr>
            <p:ph idx="3" type="body"/>
          </p:nvPr>
        </p:nvSpPr>
        <p:spPr>
          <a:xfrm>
            <a:off x="6360702" y="2509838"/>
            <a:ext cx="4994685"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2"/>
          <p:cNvSpPr txBox="1"/>
          <p:nvPr>
            <p:ph idx="4" type="body"/>
          </p:nvPr>
        </p:nvSpPr>
        <p:spPr>
          <a:xfrm>
            <a:off x="6369475" y="1685926"/>
            <a:ext cx="499468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42" name="Shape 42"/>
        <p:cNvGrpSpPr/>
        <p:nvPr/>
      </p:nvGrpSpPr>
      <p:grpSpPr>
        <a:xfrm>
          <a:off x="0" y="0"/>
          <a:ext cx="0" cy="0"/>
          <a:chOff x="0" y="0"/>
          <a:chExt cx="0" cy="0"/>
        </a:xfrm>
      </p:grpSpPr>
      <p:sp>
        <p:nvSpPr>
          <p:cNvPr id="43" name="Google Shape;43;p13"/>
          <p:cNvSpPr txBox="1"/>
          <p:nvPr>
            <p:ph type="title"/>
          </p:nvPr>
        </p:nvSpPr>
        <p:spPr>
          <a:xfrm>
            <a:off x="1139301" y="457200"/>
            <a:ext cx="3632724"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23D19"/>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3"/>
          <p:cNvSpPr/>
          <p:nvPr>
            <p:ph idx="2" type="pic"/>
          </p:nvPr>
        </p:nvSpPr>
        <p:spPr>
          <a:xfrm>
            <a:off x="5183188" y="987425"/>
            <a:ext cx="6172200" cy="4873625"/>
          </a:xfrm>
          <a:prstGeom prst="rect">
            <a:avLst/>
          </a:prstGeom>
          <a:noFill/>
          <a:ln>
            <a:noFill/>
          </a:ln>
        </p:spPr>
      </p:sp>
      <p:sp>
        <p:nvSpPr>
          <p:cNvPr id="45" name="Google Shape;45;p13"/>
          <p:cNvSpPr txBox="1"/>
          <p:nvPr>
            <p:ph idx="1" type="body"/>
          </p:nvPr>
        </p:nvSpPr>
        <p:spPr>
          <a:xfrm>
            <a:off x="1139301" y="2057400"/>
            <a:ext cx="3632724"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13"/>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p:cSld name="Dva obsahy">
    <p:spTree>
      <p:nvGrpSpPr>
        <p:cNvPr id="49" name="Shape 49"/>
        <p:cNvGrpSpPr/>
        <p:nvPr/>
      </p:nvGrpSpPr>
      <p:grpSpPr>
        <a:xfrm>
          <a:off x="0" y="0"/>
          <a:ext cx="0" cy="0"/>
          <a:chOff x="0" y="0"/>
          <a:chExt cx="0" cy="0"/>
        </a:xfrm>
      </p:grpSpPr>
      <p:sp>
        <p:nvSpPr>
          <p:cNvPr id="50" name="Google Shape;50;p14"/>
          <p:cNvSpPr txBox="1"/>
          <p:nvPr>
            <p:ph type="title"/>
          </p:nvPr>
        </p:nvSpPr>
        <p:spPr>
          <a:xfrm>
            <a:off x="1135626" y="365125"/>
            <a:ext cx="1021817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 type="body"/>
          </p:nvPr>
        </p:nvSpPr>
        <p:spPr>
          <a:xfrm>
            <a:off x="1135626" y="1844675"/>
            <a:ext cx="504640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4"/>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
        <p:nvSpPr>
          <p:cNvPr id="55" name="Google Shape;55;p14"/>
          <p:cNvSpPr txBox="1"/>
          <p:nvPr>
            <p:ph idx="2" type="body"/>
          </p:nvPr>
        </p:nvSpPr>
        <p:spPr>
          <a:xfrm>
            <a:off x="6307394" y="1825625"/>
            <a:ext cx="504640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6" name="Shape 56"/>
        <p:cNvGrpSpPr/>
        <p:nvPr/>
      </p:nvGrpSpPr>
      <p:grpSpPr>
        <a:xfrm>
          <a:off x="0" y="0"/>
          <a:ext cx="0" cy="0"/>
          <a:chOff x="0" y="0"/>
          <a:chExt cx="0" cy="0"/>
        </a:xfrm>
      </p:grpSpPr>
      <p:sp>
        <p:nvSpPr>
          <p:cNvPr id="57" name="Google Shape;57;p15"/>
          <p:cNvSpPr txBox="1"/>
          <p:nvPr>
            <p:ph type="title"/>
          </p:nvPr>
        </p:nvSpPr>
        <p:spPr>
          <a:xfrm>
            <a:off x="1135626" y="365125"/>
            <a:ext cx="1021817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5"/>
          <p:cNvSpPr txBox="1"/>
          <p:nvPr>
            <p:ph idx="1" type="body"/>
          </p:nvPr>
        </p:nvSpPr>
        <p:spPr>
          <a:xfrm>
            <a:off x="1135626" y="1825625"/>
            <a:ext cx="10218174" cy="39117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5"/>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5"/>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části" type="secHead">
  <p:cSld name="SECTION_HEADER">
    <p:spTree>
      <p:nvGrpSpPr>
        <p:cNvPr id="62" name="Shape 62"/>
        <p:cNvGrpSpPr/>
        <p:nvPr/>
      </p:nvGrpSpPr>
      <p:grpSpPr>
        <a:xfrm>
          <a:off x="0" y="0"/>
          <a:ext cx="0" cy="0"/>
          <a:chOff x="0" y="0"/>
          <a:chExt cx="0" cy="0"/>
        </a:xfrm>
      </p:grpSpPr>
      <p:sp>
        <p:nvSpPr>
          <p:cNvPr id="63" name="Google Shape;63;p17"/>
          <p:cNvSpPr txBox="1"/>
          <p:nvPr>
            <p:ph type="title"/>
          </p:nvPr>
        </p:nvSpPr>
        <p:spPr>
          <a:xfrm>
            <a:off x="1139300" y="1709738"/>
            <a:ext cx="10208149"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23D19"/>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7"/>
          <p:cNvSpPr txBox="1"/>
          <p:nvPr>
            <p:ph idx="1" type="body"/>
          </p:nvPr>
        </p:nvSpPr>
        <p:spPr>
          <a:xfrm>
            <a:off x="1139300" y="4589463"/>
            <a:ext cx="1020815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5" name="Google Shape;65;p17"/>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7"/>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68" name="Shape 68"/>
        <p:cNvGrpSpPr/>
        <p:nvPr/>
      </p:nvGrpSpPr>
      <p:grpSpPr>
        <a:xfrm>
          <a:off x="0" y="0"/>
          <a:ext cx="0" cy="0"/>
          <a:chOff x="0" y="0"/>
          <a:chExt cx="0" cy="0"/>
        </a:xfrm>
      </p:grpSpPr>
      <p:sp>
        <p:nvSpPr>
          <p:cNvPr id="69" name="Google Shape;69;p18"/>
          <p:cNvSpPr txBox="1"/>
          <p:nvPr>
            <p:ph type="title"/>
          </p:nvPr>
        </p:nvSpPr>
        <p:spPr>
          <a:xfrm>
            <a:off x="1135626" y="365125"/>
            <a:ext cx="1021817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E5"/>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E5"/>
        </a:solidFill>
      </p:bgPr>
    </p:bg>
    <p:spTree>
      <p:nvGrpSpPr>
        <p:cNvPr id="19" name="Shape 19"/>
        <p:cNvGrpSpPr/>
        <p:nvPr/>
      </p:nvGrpSpPr>
      <p:grpSpPr>
        <a:xfrm>
          <a:off x="0" y="0"/>
          <a:ext cx="0" cy="0"/>
          <a:chOff x="0" y="0"/>
          <a:chExt cx="0" cy="0"/>
        </a:xfrm>
      </p:grpSpPr>
      <p:sp>
        <p:nvSpPr>
          <p:cNvPr id="20" name="Google Shape;20;p10"/>
          <p:cNvSpPr txBox="1"/>
          <p:nvPr>
            <p:ph type="title"/>
          </p:nvPr>
        </p:nvSpPr>
        <p:spPr>
          <a:xfrm>
            <a:off x="1135626" y="365125"/>
            <a:ext cx="10218174"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E23D19"/>
              </a:buClr>
              <a:buSzPts val="4400"/>
              <a:buFont typeface="Calibri"/>
              <a:buNone/>
              <a:defRPr b="0" i="0" sz="4400" u="none" cap="none" strike="noStrike">
                <a:solidFill>
                  <a:srgbClr val="E23D1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10"/>
          <p:cNvSpPr txBox="1"/>
          <p:nvPr>
            <p:ph idx="1" type="body"/>
          </p:nvPr>
        </p:nvSpPr>
        <p:spPr>
          <a:xfrm>
            <a:off x="1135626" y="1825625"/>
            <a:ext cx="10218174" cy="391178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10"/>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 name="Google Shape;23;p10"/>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 name="Google Shape;24;p10"/>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pic>
        <p:nvPicPr>
          <p:cNvPr id="25" name="Google Shape;25;p10"/>
          <p:cNvPicPr preferRelativeResize="0"/>
          <p:nvPr/>
        </p:nvPicPr>
        <p:blipFill rotWithShape="1">
          <a:blip r:embed="rId1">
            <a:alphaModFix/>
          </a:blip>
          <a:srcRect b="0" l="0" r="0" t="0"/>
          <a:stretch/>
        </p:blipFill>
        <p:spPr>
          <a:xfrm>
            <a:off x="210334" y="260397"/>
            <a:ext cx="642882" cy="810908"/>
          </a:xfrm>
          <a:prstGeom prst="rect">
            <a:avLst/>
          </a:prstGeom>
          <a:noFill/>
          <a:ln>
            <a:noFill/>
          </a:ln>
        </p:spPr>
      </p:pic>
      <p:pic>
        <p:nvPicPr>
          <p:cNvPr descr="ACF.png" id="26" name="Google Shape;26;p10"/>
          <p:cNvPicPr preferRelativeResize="0"/>
          <p:nvPr/>
        </p:nvPicPr>
        <p:blipFill rotWithShape="1">
          <a:blip r:embed="rId2">
            <a:alphaModFix amt="33000"/>
          </a:blip>
          <a:srcRect b="0" l="0" r="0" t="0"/>
          <a:stretch/>
        </p:blipFill>
        <p:spPr>
          <a:xfrm>
            <a:off x="10452779" y="6042772"/>
            <a:ext cx="1440000" cy="525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www.novinky.cz/clanek/veda-skoly-studenti-jsou-na-vs-spokojeni-chteji-ale-vice-praxe-40007150"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www.youtube.com/watch?v=IGQmdoK_Zf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www.youtube.com/watch?v=IGQmdoK_Zf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www.youtube.com/watch?v=vKA4w2O61Xo"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www.youtube.com/watch?v=BdjxRUxbpqU" TargetMode="Externa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www.youtube.com/watch?v=cebFWOlx848" TargetMode="Externa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2.jpg"/><Relationship Id="rId4" Type="http://schemas.openxmlformats.org/officeDocument/2006/relationships/image" Target="../media/image25.jpg"/><Relationship Id="rId5"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ctrTitle"/>
          </p:nvPr>
        </p:nvSpPr>
        <p:spPr>
          <a:xfrm>
            <a:off x="6257111" y="2064524"/>
            <a:ext cx="5266008" cy="203939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E23D19"/>
              </a:buClr>
              <a:buSzPct val="100000"/>
              <a:buFont typeface="Calibri"/>
              <a:buNone/>
            </a:pPr>
            <a:r>
              <a:rPr lang="cs-CZ">
                <a:solidFill>
                  <a:srgbClr val="E23D19"/>
                </a:solidFill>
              </a:rPr>
              <a:t>Idoly Francise Bacona a kognitivní zkreslení</a:t>
            </a:r>
            <a:endParaRPr>
              <a:solidFill>
                <a:srgbClr val="E23D19"/>
              </a:solidFill>
            </a:endParaRPr>
          </a:p>
        </p:txBody>
      </p:sp>
      <p:sp>
        <p:nvSpPr>
          <p:cNvPr id="101" name="Google Shape;101;p1"/>
          <p:cNvSpPr txBox="1"/>
          <p:nvPr>
            <p:ph idx="1" type="subTitle"/>
          </p:nvPr>
        </p:nvSpPr>
        <p:spPr>
          <a:xfrm>
            <a:off x="6292974" y="3758772"/>
            <a:ext cx="5631766" cy="8393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23D19"/>
              </a:buClr>
              <a:buSzPts val="2400"/>
              <a:buFont typeface="Arial"/>
              <a:buNone/>
            </a:pPr>
            <a:r>
              <a:rPr lang="cs-CZ">
                <a:solidFill>
                  <a:srgbClr val="E23D19"/>
                </a:solidFill>
              </a:rPr>
              <a:t>Tohle by vás mohlo bavit</a:t>
            </a:r>
            <a:endParaRPr/>
          </a:p>
          <a:p>
            <a:pPr indent="0" lvl="0" marL="0" marR="0" rtl="0" algn="l">
              <a:lnSpc>
                <a:spcPct val="90000"/>
              </a:lnSpc>
              <a:spcBef>
                <a:spcPts val="1000"/>
              </a:spcBef>
              <a:spcAft>
                <a:spcPts val="0"/>
              </a:spcAft>
              <a:buClr>
                <a:srgbClr val="E23D19"/>
              </a:buClr>
              <a:buSzPts val="2400"/>
              <a:buFont typeface="Arial"/>
              <a:buNone/>
            </a:pPr>
            <a:r>
              <a:t/>
            </a:r>
            <a:endParaRPr/>
          </a:p>
          <a:p>
            <a:pPr indent="0" lvl="0" marL="0" marR="0" rtl="0" algn="l">
              <a:lnSpc>
                <a:spcPct val="90000"/>
              </a:lnSpc>
              <a:spcBef>
                <a:spcPts val="1000"/>
              </a:spcBef>
              <a:spcAft>
                <a:spcPts val="0"/>
              </a:spcAft>
              <a:buClr>
                <a:srgbClr val="E23D19"/>
              </a:buClr>
              <a:buSzPts val="2400"/>
              <a:buFont typeface="Arial"/>
              <a:buNone/>
            </a:pPr>
            <a:r>
              <a:rPr lang="cs-CZ">
                <a:solidFill>
                  <a:srgbClr val="E23D19"/>
                </a:solidFill>
              </a:rPr>
              <a:t>2023</a:t>
            </a:r>
            <a:endParaRPr/>
          </a:p>
          <a:p>
            <a:pPr indent="0" lvl="0" marL="0" marR="0" rtl="0" algn="l">
              <a:lnSpc>
                <a:spcPct val="90000"/>
              </a:lnSpc>
              <a:spcBef>
                <a:spcPts val="1000"/>
              </a:spcBef>
              <a:spcAft>
                <a:spcPts val="0"/>
              </a:spcAft>
              <a:buClr>
                <a:srgbClr val="E13E19"/>
              </a:buClr>
              <a:buSzPts val="2400"/>
              <a:buFont typeface="Arial"/>
              <a:buNone/>
            </a:pPr>
            <a:r>
              <a:t/>
            </a:r>
            <a:endParaRPr>
              <a:solidFill>
                <a:srgbClr val="E23D19"/>
              </a:solidFill>
            </a:endParaRPr>
          </a:p>
        </p:txBody>
      </p:sp>
      <p:pic>
        <p:nvPicPr>
          <p:cNvPr descr="ACF_logolink_TRANS.png" id="102" name="Google Shape;102;p1"/>
          <p:cNvPicPr preferRelativeResize="0"/>
          <p:nvPr/>
        </p:nvPicPr>
        <p:blipFill rotWithShape="1">
          <a:blip r:embed="rId3">
            <a:alphaModFix amt="30000"/>
          </a:blip>
          <a:srcRect b="0" l="0" r="0" t="0"/>
          <a:stretch/>
        </p:blipFill>
        <p:spPr>
          <a:xfrm>
            <a:off x="231842" y="6031068"/>
            <a:ext cx="3560223" cy="539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a82f8a6cb5_0_49"/>
          <p:cNvSpPr txBox="1"/>
          <p:nvPr>
            <p:ph type="title"/>
          </p:nvPr>
        </p:nvSpPr>
        <p:spPr>
          <a:xfrm>
            <a:off x="1135625" y="365125"/>
            <a:ext cx="10218300" cy="1621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cs-CZ"/>
              <a:t>Pokud byste chtěli skutečně zjistit, jaká je spokojenost s VŠ, koho byste se museli zeptat? </a:t>
            </a:r>
            <a:r>
              <a:rPr lang="cs-CZ" sz="3400"/>
              <a:t>a v tomto průzkumu se neptali…</a:t>
            </a:r>
            <a:endParaRPr sz="3400"/>
          </a:p>
        </p:txBody>
      </p:sp>
      <p:sp>
        <p:nvSpPr>
          <p:cNvPr id="184" name="Google Shape;184;g2a82f8a6cb5_0_49"/>
          <p:cNvSpPr txBox="1"/>
          <p:nvPr>
            <p:ph idx="1" type="body"/>
          </p:nvPr>
        </p:nvSpPr>
        <p:spPr>
          <a:xfrm>
            <a:off x="149900" y="1825625"/>
            <a:ext cx="11204100" cy="5032500"/>
          </a:xfrm>
          <a:prstGeom prst="rect">
            <a:avLst/>
          </a:prstGeom>
        </p:spPr>
        <p:txBody>
          <a:bodyPr anchorCtr="0" anchor="t" bIns="45700" lIns="91425" spcFirstLastPara="1" rIns="91425" wrap="square" tIns="45700">
            <a:normAutofit fontScale="70000" lnSpcReduction="20000"/>
          </a:bodyPr>
          <a:lstStyle/>
          <a:p>
            <a:pPr indent="0" lvl="0" marL="0" rtl="0" algn="l">
              <a:spcBef>
                <a:spcPts val="1000"/>
              </a:spcBef>
              <a:spcAft>
                <a:spcPts val="0"/>
              </a:spcAft>
              <a:buNone/>
            </a:pPr>
            <a:r>
              <a:t/>
            </a:r>
            <a:endParaRPr/>
          </a:p>
          <a:p>
            <a:pPr indent="0" lvl="0" marL="0" rtl="0" algn="l">
              <a:spcBef>
                <a:spcPts val="1000"/>
              </a:spcBef>
              <a:spcAft>
                <a:spcPts val="0"/>
              </a:spcAft>
              <a:buNone/>
            </a:pPr>
            <a:r>
              <a:rPr lang="cs-CZ"/>
              <a:t>Přečtěte si novinový titulek</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cs-CZ" sz="1900" u="sng">
                <a:solidFill>
                  <a:schemeClr val="hlink"/>
                </a:solidFill>
                <a:hlinkClick r:id="rId3"/>
              </a:rPr>
              <a:t>https://www.novinky.cz/clanek/veda-skoly-studenti-jsou-na-vs-spokojeni-chteji-ale-vice-praxe-40007150</a:t>
            </a:r>
            <a:endParaRPr sz="1900"/>
          </a:p>
        </p:txBody>
      </p:sp>
      <p:sp>
        <p:nvSpPr>
          <p:cNvPr id="185" name="Google Shape;185;g2a82f8a6cb5_0_49"/>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186" name="Google Shape;186;g2a82f8a6cb5_0_49"/>
          <p:cNvPicPr preferRelativeResize="0"/>
          <p:nvPr/>
        </p:nvPicPr>
        <p:blipFill rotWithShape="1">
          <a:blip r:embed="rId4">
            <a:alphaModFix/>
          </a:blip>
          <a:srcRect b="0" l="7724" r="16614" t="8020"/>
          <a:stretch/>
        </p:blipFill>
        <p:spPr>
          <a:xfrm>
            <a:off x="2783875" y="2448925"/>
            <a:ext cx="5602050" cy="3995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a82f8a6cb5_0_99"/>
          <p:cNvSpPr txBox="1"/>
          <p:nvPr>
            <p:ph type="title"/>
          </p:nvPr>
        </p:nvSpPr>
        <p:spPr>
          <a:xfrm>
            <a:off x="1135625" y="365125"/>
            <a:ext cx="10218300" cy="1621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cs-CZ"/>
              <a:t>Pokud byste chtěli skutečně zjistit, jaká je spokojenost s VŠ, koho byste se museli zeptat? </a:t>
            </a:r>
            <a:r>
              <a:rPr lang="cs-CZ" sz="3400"/>
              <a:t>a v tomto průzkumu se neptali…</a:t>
            </a:r>
            <a:endParaRPr sz="3400"/>
          </a:p>
        </p:txBody>
      </p:sp>
      <p:sp>
        <p:nvSpPr>
          <p:cNvPr id="193" name="Google Shape;193;g2a82f8a6cb5_0_99"/>
          <p:cNvSpPr txBox="1"/>
          <p:nvPr>
            <p:ph idx="1" type="body"/>
          </p:nvPr>
        </p:nvSpPr>
        <p:spPr>
          <a:xfrm>
            <a:off x="149900" y="2191950"/>
            <a:ext cx="11204100" cy="4355700"/>
          </a:xfrm>
          <a:prstGeom prst="rect">
            <a:avLst/>
          </a:prstGeom>
        </p:spPr>
        <p:txBody>
          <a:bodyPr anchorCtr="0" anchor="t" bIns="45700" lIns="91425" spcFirstLastPara="1" rIns="91425" wrap="square" tIns="45700">
            <a:normAutofit fontScale="25000" lnSpcReduction="20000"/>
          </a:bodyPr>
          <a:lstStyle/>
          <a:p>
            <a:pPr indent="0" lvl="0" marL="0" rtl="0" algn="l">
              <a:spcBef>
                <a:spcPts val="1000"/>
              </a:spcBef>
              <a:spcAft>
                <a:spcPts val="0"/>
              </a:spcAft>
              <a:buNone/>
            </a:pPr>
            <a:r>
              <a:t/>
            </a:r>
            <a:endParaRPr/>
          </a:p>
          <a:p>
            <a:pPr indent="0" lvl="0" marL="0" rtl="0" algn="l">
              <a:spcBef>
                <a:spcPts val="1000"/>
              </a:spcBef>
              <a:spcAft>
                <a:spcPts val="0"/>
              </a:spcAft>
              <a:buNone/>
            </a:pPr>
            <a:r>
              <a:rPr lang="cs-CZ" sz="7240"/>
              <a:t>Studentů, kteří studium předčasně ukončili.</a:t>
            </a:r>
            <a:endParaRPr sz="7240"/>
          </a:p>
          <a:p>
            <a:pPr indent="0" lvl="0" marL="0" rtl="0" algn="l">
              <a:spcBef>
                <a:spcPts val="1000"/>
              </a:spcBef>
              <a:spcAft>
                <a:spcPts val="0"/>
              </a:spcAft>
              <a:buNone/>
            </a:pPr>
            <a:r>
              <a:t/>
            </a:r>
            <a:endParaRPr sz="7240"/>
          </a:p>
          <a:p>
            <a:pPr indent="0" lvl="0" marL="0" rtl="0" algn="l">
              <a:spcBef>
                <a:spcPts val="1000"/>
              </a:spcBef>
              <a:spcAft>
                <a:spcPts val="0"/>
              </a:spcAft>
              <a:buNone/>
            </a:pPr>
            <a:r>
              <a:rPr lang="cs-CZ" sz="7240"/>
              <a:t>Takže pokud jsme si na základě článku mysleli, že studenti VŠ jsou skutečně spokojeni, tak jsme podle Bacona propadli  jakému idolu?</a:t>
            </a:r>
            <a:endParaRPr sz="7240"/>
          </a:p>
          <a:p>
            <a:pPr indent="0" lvl="0" marL="0" rtl="0" algn="l">
              <a:spcBef>
                <a:spcPts val="1000"/>
              </a:spcBef>
              <a:spcAft>
                <a:spcPts val="0"/>
              </a:spcAft>
              <a:buNone/>
            </a:pPr>
            <a:r>
              <a:t/>
            </a:r>
            <a:endParaRPr sz="3440"/>
          </a:p>
          <a:p>
            <a:pPr indent="0" lvl="0" marL="0" rtl="0" algn="l">
              <a:spcBef>
                <a:spcPts val="1000"/>
              </a:spcBef>
              <a:spcAft>
                <a:spcPts val="0"/>
              </a:spcAft>
              <a:buNone/>
            </a:pPr>
            <a:r>
              <a:t/>
            </a:r>
            <a:endParaRPr sz="3440"/>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sz="6700"/>
          </a:p>
        </p:txBody>
      </p:sp>
      <p:sp>
        <p:nvSpPr>
          <p:cNvPr id="194" name="Google Shape;194;g2a82f8a6cb5_0_99"/>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pic>
        <p:nvPicPr>
          <p:cNvPr id="195" name="Google Shape;195;g2a82f8a6cb5_0_99"/>
          <p:cNvPicPr preferRelativeResize="0"/>
          <p:nvPr/>
        </p:nvPicPr>
        <p:blipFill rotWithShape="1">
          <a:blip r:embed="rId3">
            <a:alphaModFix/>
          </a:blip>
          <a:srcRect b="0" l="7724" r="16614" t="8020"/>
          <a:stretch/>
        </p:blipFill>
        <p:spPr>
          <a:xfrm>
            <a:off x="3537162" y="3494050"/>
            <a:ext cx="4429574" cy="3159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a82f8a6cb5_0_107"/>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2 minuty videa, počítejte pozorně, kolikrát si nahrají hráči v bílém</a:t>
            </a:r>
            <a:endParaRPr/>
          </a:p>
        </p:txBody>
      </p:sp>
      <p:sp>
        <p:nvSpPr>
          <p:cNvPr id="202" name="Google Shape;202;g2a82f8a6cb5_0_107"/>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u="sng">
                <a:solidFill>
                  <a:schemeClr val="hlink"/>
                </a:solidFill>
                <a:hlinkClick r:id="rId3"/>
              </a:rPr>
              <a:t>https://www.youtube.com/watch?v=IGQmdoK_ZfY</a:t>
            </a:r>
            <a:endParaRPr/>
          </a:p>
        </p:txBody>
      </p:sp>
      <p:sp>
        <p:nvSpPr>
          <p:cNvPr id="203" name="Google Shape;203;g2a82f8a6cb5_0_107"/>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a82f8a6cb5_0_114"/>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Bonus: video Kdo to udělal? Anglicky!</a:t>
            </a:r>
            <a:endParaRPr/>
          </a:p>
        </p:txBody>
      </p:sp>
      <p:sp>
        <p:nvSpPr>
          <p:cNvPr id="210" name="Google Shape;210;g2a82f8a6cb5_0_114"/>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u="sng">
                <a:solidFill>
                  <a:schemeClr val="hlink"/>
                </a:solidFill>
                <a:hlinkClick r:id="rId3"/>
              </a:rPr>
              <a:t>https://www.youtube.com/watch?v=IGQmdoK_ZfY</a:t>
            </a:r>
            <a:endParaRPr/>
          </a:p>
        </p:txBody>
      </p:sp>
      <p:sp>
        <p:nvSpPr>
          <p:cNvPr id="211" name="Google Shape;211;g2a82f8a6cb5_0_114"/>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a82f8a6cb5_0_121"/>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Vysvětlete, co vám video mělo ilustrovat.</a:t>
            </a:r>
            <a:endParaRPr/>
          </a:p>
        </p:txBody>
      </p:sp>
      <p:sp>
        <p:nvSpPr>
          <p:cNvPr id="218" name="Google Shape;218;g2a82f8a6cb5_0_121"/>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19" name="Google Shape;219;g2a82f8a6cb5_0_121"/>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220" name="Google Shape;220;g2a82f8a6cb5_0_121"/>
          <p:cNvPicPr preferRelativeResize="0"/>
          <p:nvPr/>
        </p:nvPicPr>
        <p:blipFill>
          <a:blip r:embed="rId3">
            <a:alphaModFix/>
          </a:blip>
          <a:stretch>
            <a:fillRect/>
          </a:stretch>
        </p:blipFill>
        <p:spPr>
          <a:xfrm>
            <a:off x="6803375" y="3100800"/>
            <a:ext cx="3448850" cy="1931350"/>
          </a:xfrm>
          <a:prstGeom prst="rect">
            <a:avLst/>
          </a:prstGeom>
          <a:noFill/>
          <a:ln>
            <a:noFill/>
          </a:ln>
        </p:spPr>
      </p:pic>
      <p:pic>
        <p:nvPicPr>
          <p:cNvPr id="221" name="Google Shape;221;g2a82f8a6cb5_0_121"/>
          <p:cNvPicPr preferRelativeResize="0"/>
          <p:nvPr/>
        </p:nvPicPr>
        <p:blipFill>
          <a:blip r:embed="rId4">
            <a:alphaModFix/>
          </a:blip>
          <a:stretch>
            <a:fillRect/>
          </a:stretch>
        </p:blipFill>
        <p:spPr>
          <a:xfrm>
            <a:off x="2547225" y="3109845"/>
            <a:ext cx="3448850" cy="20503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a82f8a6cb5_0_130"/>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Vysvětlete, co vám video mělo ilustrovat.</a:t>
            </a:r>
            <a:endParaRPr/>
          </a:p>
        </p:txBody>
      </p:sp>
      <p:sp>
        <p:nvSpPr>
          <p:cNvPr id="228" name="Google Shape;228;g2a82f8a6cb5_0_130"/>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sz="2400"/>
              <a:t>Kognitivní psychologové Christopher Chabris a Daniel Simons se věnují studiu toho, jak nám mozek namlouvá, že vidíme a víme mnohem více, než ve skutečnosti víme. Proč si špatně pamatujeme důležité události, ale zůstáváme si naprosto jisti, že máme pravdu, a proč nás naše intuice tak často zklame.</a:t>
            </a:r>
            <a:endParaRPr sz="2400"/>
          </a:p>
          <a:p>
            <a:pPr indent="0" lvl="0" marL="0" rtl="0" algn="l">
              <a:spcBef>
                <a:spcPts val="1000"/>
              </a:spcBef>
              <a:spcAft>
                <a:spcPts val="0"/>
              </a:spcAft>
              <a:buNone/>
            </a:pPr>
            <a:r>
              <a:rPr lang="cs-CZ" sz="2400"/>
              <a:t>T</a:t>
            </a:r>
            <a:r>
              <a:rPr lang="cs-CZ" sz="2400"/>
              <a:t>i, kteří vědí, že pravděpodobně dojde k neočekávané události, si jiných neočekávaných událostí nevšímají lépe - a možná jsou na tom dokonce hůře - než ti, kteří neočekávanou událost neočekávají.  </a:t>
            </a:r>
            <a:endParaRPr sz="2400"/>
          </a:p>
          <a:p>
            <a:pPr indent="0" lvl="0" marL="0" rtl="0" algn="l">
              <a:spcBef>
                <a:spcPts val="1000"/>
              </a:spcBef>
              <a:spcAft>
                <a:spcPts val="0"/>
              </a:spcAft>
              <a:buNone/>
            </a:pPr>
            <a:r>
              <a:rPr lang="cs-CZ" sz="2400"/>
              <a:t>KAM BY TO ZAŘADIL BACON?</a:t>
            </a:r>
            <a:endParaRPr sz="2400"/>
          </a:p>
          <a:p>
            <a:pPr indent="0" lvl="0" marL="0" rtl="0" algn="l">
              <a:spcBef>
                <a:spcPts val="1000"/>
              </a:spcBef>
              <a:spcAft>
                <a:spcPts val="0"/>
              </a:spcAft>
              <a:buNone/>
            </a:pPr>
            <a:r>
              <a:t/>
            </a:r>
            <a:endParaRPr sz="2100"/>
          </a:p>
        </p:txBody>
      </p:sp>
      <p:sp>
        <p:nvSpPr>
          <p:cNvPr id="229" name="Google Shape;229;g2a82f8a6cb5_0_130"/>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pic>
        <p:nvPicPr>
          <p:cNvPr id="230" name="Google Shape;230;g2a82f8a6cb5_0_130"/>
          <p:cNvPicPr preferRelativeResize="0"/>
          <p:nvPr/>
        </p:nvPicPr>
        <p:blipFill>
          <a:blip r:embed="rId3">
            <a:alphaModFix/>
          </a:blip>
          <a:stretch>
            <a:fillRect/>
          </a:stretch>
        </p:blipFill>
        <p:spPr>
          <a:xfrm>
            <a:off x="6931875" y="4721450"/>
            <a:ext cx="3448850" cy="1931350"/>
          </a:xfrm>
          <a:prstGeom prst="rect">
            <a:avLst/>
          </a:prstGeom>
          <a:noFill/>
          <a:ln>
            <a:noFill/>
          </a:ln>
        </p:spPr>
      </p:pic>
      <p:pic>
        <p:nvPicPr>
          <p:cNvPr id="231" name="Google Shape;231;g2a82f8a6cb5_0_130"/>
          <p:cNvPicPr preferRelativeResize="0"/>
          <p:nvPr/>
        </p:nvPicPr>
        <p:blipFill>
          <a:blip r:embed="rId4">
            <a:alphaModFix/>
          </a:blip>
          <a:stretch>
            <a:fillRect/>
          </a:stretch>
        </p:blipFill>
        <p:spPr>
          <a:xfrm>
            <a:off x="2623275" y="4924550"/>
            <a:ext cx="2907025" cy="1728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a82f8a6cb5_0_141"/>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2 - 4 - 8</a:t>
            </a:r>
            <a:endParaRPr/>
          </a:p>
        </p:txBody>
      </p:sp>
      <p:sp>
        <p:nvSpPr>
          <p:cNvPr id="238" name="Google Shape;238;g2a82f8a6cb5_0_141"/>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Uhodněte, na základě jakého pravidla je vytvořena tato číselná řada.</a:t>
            </a:r>
            <a:endParaRPr/>
          </a:p>
          <a:p>
            <a:pPr indent="0" lvl="0" marL="0" rtl="0" algn="l">
              <a:spcBef>
                <a:spcPts val="1000"/>
              </a:spcBef>
              <a:spcAft>
                <a:spcPts val="0"/>
              </a:spcAft>
              <a:buNone/>
            </a:pPr>
            <a:r>
              <a:rPr lang="cs-CZ"/>
              <a:t>Můžete to ale zjistit jen tak, že navrhnete svou vlastní číselnou řadu, na kterou vám vyučující sdělí, jestli byla nebo nebyla správná.</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cs-CZ"/>
              <a:t>Pokud znáte, nekažte zábavu ostatním:)</a:t>
            </a:r>
            <a:endParaRPr/>
          </a:p>
        </p:txBody>
      </p:sp>
      <p:sp>
        <p:nvSpPr>
          <p:cNvPr id="239" name="Google Shape;239;g2a82f8a6cb5_0_141"/>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a82f8a6cb5_0_148"/>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2 - 4 - 8 - české titulky</a:t>
            </a:r>
            <a:endParaRPr/>
          </a:p>
        </p:txBody>
      </p:sp>
      <p:sp>
        <p:nvSpPr>
          <p:cNvPr id="246" name="Google Shape;246;g2a82f8a6cb5_0_148"/>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47" name="Google Shape;247;g2a82f8a6cb5_0_148"/>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pic>
        <p:nvPicPr>
          <p:cNvPr descr="Can you figure out the rule?&#10;Did you see the exponents pattern? http://youtu.be/AVB8vRC6HIY&#10;Why do you make people look stupid? http://bit.ly/12Fmlpl&#10;&#10;How do you investigate hypotheses? Do you seek to confirm your theory - looking for white swans? Or do you try to find black swans? I was startled at how hard it was for people to investigate number sets that didn't follow their hypotheses, even when their method wasn't getting them anywhere.&#10;&#10;In the video I say &quot;when people came to Australia...&quot; by which I meant, &quot;when Europeans who believed all swans were white came to Australia...&quot; I did not mean any offence to Indigenous Australians who were already in Australia at that time. Please accept my apologies for the poor phrasing if you were offended by it.&#10;&#10;This video was inspired by The Black Swan by Nassim Taleb and filmed by my mum. Thanks mum!&#10;&#10;Partly my motivation came from responses to my Facebook videos - social media marketers saying 'Facebook ads have worked for me so there can't be fake likes.' Just because you have only seen white swans, doesn't mean there are no black ones. And in fact marketers are only looking for white swans. They think it was invalid of me to make the fake Virtual Cat page: 'well of course if it's a low quality page you're going to get low quality likes.' But my point is this is black swan bait, something they would never make because their theory is confident in the exclusive existence of white swans." id="248" name="Google Shape;248;g2a82f8a6cb5_0_148" title="The Most Common Cognitive Bias">
            <a:hlinkClick r:id="rId3"/>
          </p:cNvPr>
          <p:cNvPicPr preferRelativeResize="0"/>
          <p:nvPr/>
        </p:nvPicPr>
        <p:blipFill>
          <a:blip r:embed="rId4">
            <a:alphaModFix/>
          </a:blip>
          <a:stretch>
            <a:fillRect/>
          </a:stretch>
        </p:blipFill>
        <p:spPr>
          <a:xfrm>
            <a:off x="2788850" y="1825625"/>
            <a:ext cx="6157593" cy="3463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a82f8a6cb5_0_157"/>
          <p:cNvSpPr txBox="1"/>
          <p:nvPr>
            <p:ph type="title"/>
          </p:nvPr>
        </p:nvSpPr>
        <p:spPr>
          <a:xfrm>
            <a:off x="1135625" y="365125"/>
            <a:ext cx="10218300" cy="199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Pokud znáte svůj učební styl a učíte se podle něj, naučíte se toho víc a rychleji. Jaký je ten váš? Řekněte si ve dvojici.</a:t>
            </a:r>
            <a:endParaRPr/>
          </a:p>
        </p:txBody>
      </p:sp>
      <p:sp>
        <p:nvSpPr>
          <p:cNvPr id="255" name="Google Shape;255;g2a82f8a6cb5_0_157"/>
          <p:cNvSpPr txBox="1"/>
          <p:nvPr>
            <p:ph idx="1" type="body"/>
          </p:nvPr>
        </p:nvSpPr>
        <p:spPr>
          <a:xfrm>
            <a:off x="1135625" y="2232175"/>
            <a:ext cx="10218300" cy="350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56" name="Google Shape;256;g2a82f8a6cb5_0_157"/>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257" name="Google Shape;257;g2a82f8a6cb5_0_157"/>
          <p:cNvPicPr preferRelativeResize="0"/>
          <p:nvPr/>
        </p:nvPicPr>
        <p:blipFill>
          <a:blip r:embed="rId3">
            <a:alphaModFix/>
          </a:blip>
          <a:stretch>
            <a:fillRect/>
          </a:stretch>
        </p:blipFill>
        <p:spPr>
          <a:xfrm>
            <a:off x="1458800" y="2571725"/>
            <a:ext cx="9274401" cy="40509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a82f8a6cb5_0_165"/>
          <p:cNvSpPr txBox="1"/>
          <p:nvPr>
            <p:ph type="title"/>
          </p:nvPr>
        </p:nvSpPr>
        <p:spPr>
          <a:xfrm>
            <a:off x="1135625" y="365125"/>
            <a:ext cx="10218300" cy="199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Pokud znáte svůj učební styl a učíte se podle něj, naučíte se toho víc a rychleji. </a:t>
            </a:r>
            <a:endParaRPr/>
          </a:p>
        </p:txBody>
      </p:sp>
      <p:sp>
        <p:nvSpPr>
          <p:cNvPr id="264" name="Google Shape;264;g2a82f8a6cb5_0_165"/>
          <p:cNvSpPr txBox="1"/>
          <p:nvPr>
            <p:ph idx="1" type="body"/>
          </p:nvPr>
        </p:nvSpPr>
        <p:spPr>
          <a:xfrm>
            <a:off x="1135625" y="2232175"/>
            <a:ext cx="10218300" cy="350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Je to ale </a:t>
            </a:r>
            <a:r>
              <a:rPr lang="cs-CZ"/>
              <a:t>MÝTUS, nikdy to nebylo vědecky dokázáno, přesto se podle toho v zahraničí často učí. U nás ne, k nám to ještě ani nedošlo:)</a:t>
            </a:r>
            <a:endParaRPr/>
          </a:p>
          <a:p>
            <a:pPr indent="0" lvl="0" marL="0" rtl="0" algn="l">
              <a:spcBef>
                <a:spcPts val="1000"/>
              </a:spcBef>
              <a:spcAft>
                <a:spcPts val="0"/>
              </a:spcAft>
              <a:buNone/>
            </a:pPr>
            <a:r>
              <a:rPr lang="cs-CZ"/>
              <a:t>													Co by na to řekl Bacon?</a:t>
            </a:r>
            <a:endParaRPr/>
          </a:p>
        </p:txBody>
      </p:sp>
      <p:sp>
        <p:nvSpPr>
          <p:cNvPr id="265" name="Google Shape;265;g2a82f8a6cb5_0_165"/>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pic>
        <p:nvPicPr>
          <p:cNvPr id="266" name="Google Shape;266;g2a82f8a6cb5_0_165"/>
          <p:cNvPicPr preferRelativeResize="0"/>
          <p:nvPr/>
        </p:nvPicPr>
        <p:blipFill>
          <a:blip r:embed="rId3">
            <a:alphaModFix/>
          </a:blip>
          <a:stretch>
            <a:fillRect/>
          </a:stretch>
        </p:blipFill>
        <p:spPr>
          <a:xfrm>
            <a:off x="6923800" y="4089863"/>
            <a:ext cx="4969199" cy="2170499"/>
          </a:xfrm>
          <a:prstGeom prst="rect">
            <a:avLst/>
          </a:prstGeom>
          <a:noFill/>
          <a:ln>
            <a:noFill/>
          </a:ln>
        </p:spPr>
      </p:pic>
      <p:pic>
        <p:nvPicPr>
          <p:cNvPr id="267" name="Google Shape;267;g2a82f8a6cb5_0_165"/>
          <p:cNvPicPr preferRelativeResize="0"/>
          <p:nvPr/>
        </p:nvPicPr>
        <p:blipFill>
          <a:blip r:embed="rId4">
            <a:alphaModFix/>
          </a:blip>
          <a:stretch>
            <a:fillRect/>
          </a:stretch>
        </p:blipFill>
        <p:spPr>
          <a:xfrm>
            <a:off x="655092" y="3429001"/>
            <a:ext cx="6095981" cy="287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a82f8a6cb5_0_57"/>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Renesanční filosofie - Francis Bacon</a:t>
            </a:r>
            <a:endParaRPr/>
          </a:p>
        </p:txBody>
      </p:sp>
      <p:sp>
        <p:nvSpPr>
          <p:cNvPr id="109" name="Google Shape;109;g2a82f8a6cb5_0_57"/>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Co víte o renesanci? Napište všechno, co vás napadne (období, místo vzniku, umění, témata, rozdíl oproti středověku, vědci, objevy, myslitelé…)</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cs-CZ"/>
              <a:t> Jdi na menti.com</a:t>
            </a:r>
            <a:endParaRPr/>
          </a:p>
        </p:txBody>
      </p:sp>
      <p:sp>
        <p:nvSpPr>
          <p:cNvPr id="110" name="Google Shape;110;g2a82f8a6cb5_0_57"/>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111" name="Google Shape;111;g2a82f8a6cb5_0_57"/>
          <p:cNvPicPr preferRelativeResize="0"/>
          <p:nvPr/>
        </p:nvPicPr>
        <p:blipFill>
          <a:blip r:embed="rId3">
            <a:alphaModFix/>
          </a:blip>
          <a:stretch>
            <a:fillRect/>
          </a:stretch>
        </p:blipFill>
        <p:spPr>
          <a:xfrm>
            <a:off x="7485600" y="3375125"/>
            <a:ext cx="1933575" cy="2362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a82f8a6cb5_0_174"/>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Šokující odhalení. Byli lidé na Měsíci? Nebyli!!!</a:t>
            </a:r>
            <a:endParaRPr/>
          </a:p>
        </p:txBody>
      </p:sp>
      <p:sp>
        <p:nvSpPr>
          <p:cNvPr id="274" name="Google Shape;274;g2a82f8a6cb5_0_174"/>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Pokud tomu věříte, podle Francise Bacona jste podlehli jakému idolu?</a:t>
            </a:r>
            <a:endParaRPr/>
          </a:p>
        </p:txBody>
      </p:sp>
      <p:sp>
        <p:nvSpPr>
          <p:cNvPr id="275" name="Google Shape;275;g2a82f8a6cb5_0_174"/>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276" name="Google Shape;276;g2a82f8a6cb5_0_174"/>
          <p:cNvPicPr preferRelativeResize="0"/>
          <p:nvPr/>
        </p:nvPicPr>
        <p:blipFill>
          <a:blip r:embed="rId3">
            <a:alphaModFix/>
          </a:blip>
          <a:stretch>
            <a:fillRect/>
          </a:stretch>
        </p:blipFill>
        <p:spPr>
          <a:xfrm>
            <a:off x="4006625" y="2523325"/>
            <a:ext cx="3707876" cy="3707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a82f8a6cb5_0_190"/>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Darwinovy ceny - scénka z filmu, ne pořad…</a:t>
            </a:r>
            <a:endParaRPr/>
          </a:p>
        </p:txBody>
      </p:sp>
      <p:sp>
        <p:nvSpPr>
          <p:cNvPr id="283" name="Google Shape;283;g2a82f8a6cb5_0_190"/>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Jakému idolu propadl hrdina?</a:t>
            </a:r>
            <a:endParaRPr/>
          </a:p>
        </p:txBody>
      </p:sp>
      <p:sp>
        <p:nvSpPr>
          <p:cNvPr id="284" name="Google Shape;284;g2a82f8a6cb5_0_190"/>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descr="CSFD: http://www.csfd.cz/film/221283-darwinovy-ceny/prehled/&#10;Facebook: https://www.facebook.com/fscenky/&#10;Ke shlédnutí: http://www.onlinefilmykeshlednuti.cz/dobrodruzny-filmy/darwinovy-ceny-the-darwin-awards-2006-ke-shlednuti-online" id="285" name="Google Shape;285;g2a82f8a6cb5_0_190" title="Film: Darwinovy ceny | Nerozbitné sklo | HD">
            <a:hlinkClick r:id="rId3"/>
          </p:cNvPr>
          <p:cNvPicPr preferRelativeResize="0"/>
          <p:nvPr/>
        </p:nvPicPr>
        <p:blipFill>
          <a:blip r:embed="rId4">
            <a:alphaModFix/>
          </a:blip>
          <a:stretch>
            <a:fillRect/>
          </a:stretch>
        </p:blipFill>
        <p:spPr>
          <a:xfrm>
            <a:off x="3045372" y="2644500"/>
            <a:ext cx="6804575" cy="3827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1ed74de93e9_0_0"/>
          <p:cNvSpPr txBox="1"/>
          <p:nvPr>
            <p:ph type="title"/>
          </p:nvPr>
        </p:nvSpPr>
        <p:spPr>
          <a:xfrm>
            <a:off x="1135625" y="365125"/>
            <a:ext cx="10218300" cy="1460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SzPts val="990"/>
              <a:buNone/>
            </a:pPr>
            <a:r>
              <a:rPr lang="cs-CZ" sz="3859"/>
              <a:t>Muži a ženy komunikují jinak? Který z Baconových idolů lze aplikovat na tvrzení z titulku článku?</a:t>
            </a:r>
            <a:endParaRPr sz="3859"/>
          </a:p>
        </p:txBody>
      </p:sp>
      <p:sp>
        <p:nvSpPr>
          <p:cNvPr id="292" name="Google Shape;292;g1ed74de93e9_0_0"/>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93" name="Google Shape;293;g1ed74de93e9_0_0"/>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294" name="Google Shape;294;g1ed74de93e9_0_0"/>
          <p:cNvPicPr preferRelativeResize="0"/>
          <p:nvPr/>
        </p:nvPicPr>
        <p:blipFill>
          <a:blip r:embed="rId3">
            <a:alphaModFix/>
          </a:blip>
          <a:stretch>
            <a:fillRect/>
          </a:stretch>
        </p:blipFill>
        <p:spPr>
          <a:xfrm>
            <a:off x="2873889" y="1954100"/>
            <a:ext cx="7139960" cy="4807525"/>
          </a:xfrm>
          <a:prstGeom prst="rect">
            <a:avLst/>
          </a:prstGeom>
          <a:noFill/>
          <a:ln>
            <a:noFill/>
          </a:ln>
        </p:spPr>
      </p:pic>
      <p:cxnSp>
        <p:nvCxnSpPr>
          <p:cNvPr id="295" name="Google Shape;295;g1ed74de93e9_0_0"/>
          <p:cNvCxnSpPr/>
          <p:nvPr/>
        </p:nvCxnSpPr>
        <p:spPr>
          <a:xfrm flipH="1" rot="10800000">
            <a:off x="1691775" y="5801575"/>
            <a:ext cx="1365300" cy="3534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ed74de93e9_0_33"/>
          <p:cNvSpPr txBox="1"/>
          <p:nvPr>
            <p:ph type="title"/>
          </p:nvPr>
        </p:nvSpPr>
        <p:spPr>
          <a:xfrm>
            <a:off x="1139300" y="457200"/>
            <a:ext cx="3632700" cy="1207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cs-CZ"/>
              <a:t>2. světová válka a úkol pro techniky</a:t>
            </a:r>
            <a:endParaRPr/>
          </a:p>
        </p:txBody>
      </p:sp>
      <p:sp>
        <p:nvSpPr>
          <p:cNvPr id="302" name="Google Shape;302;g1ed74de93e9_0_33"/>
          <p:cNvSpPr txBox="1"/>
          <p:nvPr>
            <p:ph idx="1" type="body"/>
          </p:nvPr>
        </p:nvSpPr>
        <p:spPr>
          <a:xfrm>
            <a:off x="1139301" y="2057400"/>
            <a:ext cx="3632700" cy="3811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Kam umístit ochranné štíty?</a:t>
            </a:r>
            <a:endParaRPr/>
          </a:p>
          <a:p>
            <a:pPr indent="0" lvl="0" marL="0" rtl="0" algn="l">
              <a:spcBef>
                <a:spcPts val="1000"/>
              </a:spcBef>
              <a:spcAft>
                <a:spcPts val="0"/>
              </a:spcAft>
              <a:buNone/>
            </a:pPr>
            <a:r>
              <a:rPr lang="cs-CZ"/>
              <a:t>Na nákresu jsou nejčastější umístění střel.</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cs-CZ"/>
              <a:t>Pokud znáte, nechte přemýšlet ostatní.</a:t>
            </a:r>
            <a:endParaRPr/>
          </a:p>
        </p:txBody>
      </p:sp>
      <p:sp>
        <p:nvSpPr>
          <p:cNvPr id="303" name="Google Shape;303;g1ed74de93e9_0_33"/>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
        <p:nvSpPr>
          <p:cNvPr id="304" name="Google Shape;304;g1ed74de93e9_0_33"/>
          <p:cNvSpPr/>
          <p:nvPr>
            <p:ph idx="2" type="pic"/>
          </p:nvPr>
        </p:nvSpPr>
        <p:spPr>
          <a:xfrm>
            <a:off x="5183188" y="987425"/>
            <a:ext cx="6172200" cy="4873500"/>
          </a:xfrm>
          <a:prstGeom prst="rect">
            <a:avLst/>
          </a:prstGeom>
        </p:spPr>
      </p:sp>
      <p:pic>
        <p:nvPicPr>
          <p:cNvPr id="305" name="Google Shape;305;g1ed74de93e9_0_33"/>
          <p:cNvPicPr preferRelativeResize="0"/>
          <p:nvPr/>
        </p:nvPicPr>
        <p:blipFill>
          <a:blip r:embed="rId3">
            <a:alphaModFix/>
          </a:blip>
          <a:stretch>
            <a:fillRect/>
          </a:stretch>
        </p:blipFill>
        <p:spPr>
          <a:xfrm>
            <a:off x="5183205" y="1101150"/>
            <a:ext cx="6541596" cy="487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1ed74de93e9_0_42"/>
          <p:cNvSpPr txBox="1"/>
          <p:nvPr>
            <p:ph type="title"/>
          </p:nvPr>
        </p:nvSpPr>
        <p:spPr>
          <a:xfrm>
            <a:off x="1139300" y="457200"/>
            <a:ext cx="3632700" cy="1207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cs-CZ"/>
              <a:t>2. světová válka a úkol pro techniky</a:t>
            </a:r>
            <a:endParaRPr/>
          </a:p>
        </p:txBody>
      </p:sp>
      <p:sp>
        <p:nvSpPr>
          <p:cNvPr id="312" name="Google Shape;312;g1ed74de93e9_0_42"/>
          <p:cNvSpPr txBox="1"/>
          <p:nvPr>
            <p:ph idx="1" type="body"/>
          </p:nvPr>
        </p:nvSpPr>
        <p:spPr>
          <a:xfrm>
            <a:off x="1139301" y="2057400"/>
            <a:ext cx="3632700" cy="3811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Kam umístit ochranné štíty?</a:t>
            </a:r>
            <a:endParaRPr/>
          </a:p>
          <a:p>
            <a:pPr indent="0" lvl="0" marL="0" rtl="0" algn="l">
              <a:spcBef>
                <a:spcPts val="1000"/>
              </a:spcBef>
              <a:spcAft>
                <a:spcPts val="0"/>
              </a:spcAft>
              <a:buNone/>
            </a:pPr>
            <a:r>
              <a:rPr b="1" lang="cs-CZ"/>
              <a:t>Na bílá místa. Letadla, která byla zasažena na těchto místech se nemohla vyskytovat ve statistikách se střelami, protože se zřítila (nedoletěla na základnu).</a:t>
            </a:r>
            <a:endParaRPr b="1"/>
          </a:p>
          <a:p>
            <a:pPr indent="0" lvl="0" marL="0" rtl="0" algn="l">
              <a:spcBef>
                <a:spcPts val="1000"/>
              </a:spcBef>
              <a:spcAft>
                <a:spcPts val="0"/>
              </a:spcAft>
              <a:buNone/>
            </a:pPr>
            <a:r>
              <a:t/>
            </a:r>
            <a:endParaRPr b="1"/>
          </a:p>
          <a:p>
            <a:pPr indent="0" lvl="0" marL="0" rtl="0" algn="l">
              <a:spcBef>
                <a:spcPts val="1000"/>
              </a:spcBef>
              <a:spcAft>
                <a:spcPts val="0"/>
              </a:spcAft>
              <a:buNone/>
            </a:pPr>
            <a:r>
              <a:rPr lang="cs-CZ"/>
              <a:t>Pokud byste štíty umístili na místa střel, dopustili byste se kterého omylu?</a:t>
            </a:r>
            <a:endParaRPr/>
          </a:p>
          <a:p>
            <a:pPr indent="0" lvl="0" marL="0" rtl="0" algn="l">
              <a:spcBef>
                <a:spcPts val="1000"/>
              </a:spcBef>
              <a:spcAft>
                <a:spcPts val="0"/>
              </a:spcAft>
              <a:buNone/>
            </a:pPr>
            <a:r>
              <a:rPr lang="cs-CZ"/>
              <a:t>Rodu? Jeskyně? Trhu? Divadla?</a:t>
            </a:r>
            <a:endParaRPr/>
          </a:p>
        </p:txBody>
      </p:sp>
      <p:sp>
        <p:nvSpPr>
          <p:cNvPr id="313" name="Google Shape;313;g1ed74de93e9_0_42"/>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
        <p:nvSpPr>
          <p:cNvPr id="314" name="Google Shape;314;g1ed74de93e9_0_42"/>
          <p:cNvSpPr/>
          <p:nvPr>
            <p:ph idx="2" type="pic"/>
          </p:nvPr>
        </p:nvSpPr>
        <p:spPr>
          <a:xfrm>
            <a:off x="5183188" y="987425"/>
            <a:ext cx="6172200" cy="4873500"/>
          </a:xfrm>
          <a:prstGeom prst="rect">
            <a:avLst/>
          </a:prstGeom>
        </p:spPr>
      </p:sp>
      <p:pic>
        <p:nvPicPr>
          <p:cNvPr id="315" name="Google Shape;315;g1ed74de93e9_0_42"/>
          <p:cNvPicPr preferRelativeResize="0"/>
          <p:nvPr/>
        </p:nvPicPr>
        <p:blipFill>
          <a:blip r:embed="rId3">
            <a:alphaModFix/>
          </a:blip>
          <a:stretch>
            <a:fillRect/>
          </a:stretch>
        </p:blipFill>
        <p:spPr>
          <a:xfrm>
            <a:off x="5183205" y="1101150"/>
            <a:ext cx="6541596" cy="487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a82f8a6cb5_0_182"/>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Bonusové video (cca 10 minut)</a:t>
            </a:r>
            <a:endParaRPr/>
          </a:p>
        </p:txBody>
      </p:sp>
      <p:sp>
        <p:nvSpPr>
          <p:cNvPr id="322" name="Google Shape;322;g2a82f8a6cb5_0_182"/>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Co s námi dělá opakované vystavení pořád stejné reklamě, podobné hudbě? </a:t>
            </a:r>
            <a:r>
              <a:rPr lang="cs-CZ"/>
              <a:t>Proč?</a:t>
            </a:r>
            <a:endParaRPr/>
          </a:p>
          <a:p>
            <a:pPr indent="0" lvl="0" marL="0" rtl="0" algn="l">
              <a:spcBef>
                <a:spcPts val="1000"/>
              </a:spcBef>
              <a:spcAft>
                <a:spcPts val="0"/>
              </a:spcAft>
              <a:buNone/>
            </a:pPr>
            <a:r>
              <a:rPr lang="cs-CZ"/>
              <a:t>Proč je dobré mít snadno </a:t>
            </a:r>
            <a:r>
              <a:rPr lang="cs-CZ"/>
              <a:t>zapamatovatelné</a:t>
            </a:r>
            <a:r>
              <a:rPr lang="cs-CZ"/>
              <a:t> jméno, které navíc napíšeme čitelně černé na bílém (ne černé na šedé)?</a:t>
            </a:r>
            <a:endParaRPr/>
          </a:p>
          <a:p>
            <a:pPr indent="0" lvl="0" marL="0" rtl="0" algn="l">
              <a:spcBef>
                <a:spcPts val="1000"/>
              </a:spcBef>
              <a:spcAft>
                <a:spcPts val="0"/>
              </a:spcAft>
              <a:buNone/>
            </a:pPr>
            <a:r>
              <a:rPr lang="cs-CZ"/>
              <a:t>Proč naopak horší čitelnost textu vede k jeho lepšímu zapamatování?</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cs-CZ"/>
              <a:t>A co na to Bacon?</a:t>
            </a:r>
            <a:endParaRPr/>
          </a:p>
        </p:txBody>
      </p:sp>
      <p:sp>
        <p:nvSpPr>
          <p:cNvPr id="323" name="Google Shape;323;g2a82f8a6cb5_0_182"/>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descr="If you repeat something enough times, it comes to feel good and true.&#10;Support Veritasium on Patreon: http://bit.ly/VePatreon&#10;Science with Hot Wheels! My vids for kids: http://bit.ly/VeHotWheels&#10;More info on cognitive ease: http://bit.ly/29OMGas&#10;&#10;This episode was inspired by the book Thinking Fast and Slow by Daniel Kahneman.&#10;&#10;This video was edited by Daniel Joseph Files, with music from Kevin MacLeod at http://incompetech.com &quot;Marty Gots a Plan&quot; &quot;Sing Along With Jim&quot; and &quot;Full On&quot;.&#10;&#10;Veritasium is supported on Patreon by:&#10;Jason Buster, Saeed Alghamdi, Tony Fadell, Donal Botkin, Bryan Baker, &amp; Imthetroublesolver 8)" id="324" name="Google Shape;324;g2a82f8a6cb5_0_182" title="The Illusion of Truth">
            <a:hlinkClick r:id="rId3"/>
          </p:cNvPr>
          <p:cNvPicPr preferRelativeResize="0"/>
          <p:nvPr/>
        </p:nvPicPr>
        <p:blipFill>
          <a:blip r:embed="rId4">
            <a:alphaModFix/>
          </a:blip>
          <a:stretch>
            <a:fillRect/>
          </a:stretch>
        </p:blipFill>
        <p:spPr>
          <a:xfrm>
            <a:off x="4531675" y="4149025"/>
            <a:ext cx="4701725" cy="264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a82f8a6cb5_0_20"/>
          <p:cNvSpPr txBox="1"/>
          <p:nvPr>
            <p:ph type="title"/>
          </p:nvPr>
        </p:nvSpPr>
        <p:spPr>
          <a:xfrm>
            <a:off x="1139300" y="457200"/>
            <a:ext cx="10638600" cy="236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cs-CZ"/>
              <a:t>Bonusová hádanka:</a:t>
            </a:r>
            <a:endParaRPr/>
          </a:p>
          <a:p>
            <a:pPr indent="0" lvl="0" marL="0" rtl="0" algn="l">
              <a:spcBef>
                <a:spcPts val="0"/>
              </a:spcBef>
              <a:spcAft>
                <a:spcPts val="0"/>
              </a:spcAft>
              <a:buNone/>
            </a:pPr>
            <a:r>
              <a:t/>
            </a:r>
            <a:endParaRPr/>
          </a:p>
          <a:p>
            <a:pPr indent="0" lvl="0" marL="0" rtl="0" algn="l">
              <a:spcBef>
                <a:spcPts val="0"/>
              </a:spcBef>
              <a:spcAft>
                <a:spcPts val="0"/>
              </a:spcAft>
              <a:buNone/>
            </a:pPr>
            <a:r>
              <a:rPr lang="cs-CZ" sz="3100">
                <a:solidFill>
                  <a:srgbClr val="E13E19"/>
                </a:solidFill>
              </a:rPr>
              <a:t>Pokud 5 strojů potřebuje 5 minut na to, aby vyrobilo 5 výrobků, jak dlouho bude trvat, než 100 strojů vyrobí 100 výrobků? </a:t>
            </a:r>
            <a:endParaRPr sz="3100">
              <a:solidFill>
                <a:srgbClr val="E13E19"/>
              </a:solidFill>
            </a:endParaRPr>
          </a:p>
        </p:txBody>
      </p:sp>
      <p:sp>
        <p:nvSpPr>
          <p:cNvPr id="331" name="Google Shape;331;g2a82f8a6cb5_0_20"/>
          <p:cNvSpPr txBox="1"/>
          <p:nvPr>
            <p:ph idx="1" type="body"/>
          </p:nvPr>
        </p:nvSpPr>
        <p:spPr>
          <a:xfrm>
            <a:off x="1139300" y="3255000"/>
            <a:ext cx="3632700" cy="2613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332" name="Google Shape;332;g2a82f8a6cb5_0_20"/>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333" name="Google Shape;333;g2a82f8a6cb5_0_20"/>
          <p:cNvPicPr preferRelativeResize="0"/>
          <p:nvPr/>
        </p:nvPicPr>
        <p:blipFill>
          <a:blip r:embed="rId3">
            <a:alphaModFix/>
          </a:blip>
          <a:stretch>
            <a:fillRect/>
          </a:stretch>
        </p:blipFill>
        <p:spPr>
          <a:xfrm>
            <a:off x="6675050" y="3255000"/>
            <a:ext cx="3808424" cy="2613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a82f8a6cb5_0_30"/>
          <p:cNvSpPr txBox="1"/>
          <p:nvPr>
            <p:ph type="title"/>
          </p:nvPr>
        </p:nvSpPr>
        <p:spPr>
          <a:xfrm>
            <a:off x="1139300" y="457200"/>
            <a:ext cx="10638600" cy="236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cs-CZ"/>
              <a:t>Bonusová hádanka:</a:t>
            </a:r>
            <a:endParaRPr/>
          </a:p>
          <a:p>
            <a:pPr indent="0" lvl="0" marL="0" rtl="0" algn="l">
              <a:spcBef>
                <a:spcPts val="0"/>
              </a:spcBef>
              <a:spcAft>
                <a:spcPts val="0"/>
              </a:spcAft>
              <a:buNone/>
            </a:pPr>
            <a:r>
              <a:t/>
            </a:r>
            <a:endParaRPr/>
          </a:p>
          <a:p>
            <a:pPr indent="0" lvl="0" marL="0" rtl="0" algn="l">
              <a:spcBef>
                <a:spcPts val="0"/>
              </a:spcBef>
              <a:spcAft>
                <a:spcPts val="0"/>
              </a:spcAft>
              <a:buNone/>
            </a:pPr>
            <a:r>
              <a:rPr lang="cs-CZ" sz="3100">
                <a:solidFill>
                  <a:srgbClr val="E13E19"/>
                </a:solidFill>
              </a:rPr>
              <a:t>Pokud 5 strojů potřebuje 5 minut na to, aby vyrobilo 5 výrobků, jak dlouho bude trvat, než 100 strojů vyrobí 100 výrobků? </a:t>
            </a:r>
            <a:endParaRPr sz="3100">
              <a:solidFill>
                <a:srgbClr val="E13E19"/>
              </a:solidFill>
            </a:endParaRPr>
          </a:p>
        </p:txBody>
      </p:sp>
      <p:sp>
        <p:nvSpPr>
          <p:cNvPr id="340" name="Google Shape;340;g2a82f8a6cb5_0_30"/>
          <p:cNvSpPr txBox="1"/>
          <p:nvPr>
            <p:ph idx="1" type="body"/>
          </p:nvPr>
        </p:nvSpPr>
        <p:spPr>
          <a:xfrm>
            <a:off x="1139300" y="3255000"/>
            <a:ext cx="4407000" cy="2613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sz="2300"/>
              <a:t>5 minut</a:t>
            </a:r>
            <a:endParaRPr sz="2300"/>
          </a:p>
          <a:p>
            <a:pPr indent="0" lvl="0" marL="0" rtl="0" algn="l">
              <a:spcBef>
                <a:spcPts val="1000"/>
              </a:spcBef>
              <a:spcAft>
                <a:spcPts val="0"/>
              </a:spcAft>
              <a:buNone/>
            </a:pPr>
            <a:r>
              <a:rPr lang="cs-CZ" sz="2300"/>
              <a:t>(ale hodně z vás tipovalo 100:)</a:t>
            </a:r>
            <a:endParaRPr sz="2300"/>
          </a:p>
        </p:txBody>
      </p:sp>
      <p:sp>
        <p:nvSpPr>
          <p:cNvPr id="341" name="Google Shape;341;g2a82f8a6cb5_0_30"/>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pic>
        <p:nvPicPr>
          <p:cNvPr id="342" name="Google Shape;342;g2a82f8a6cb5_0_30"/>
          <p:cNvPicPr preferRelativeResize="0"/>
          <p:nvPr/>
        </p:nvPicPr>
        <p:blipFill>
          <a:blip r:embed="rId3">
            <a:alphaModFix/>
          </a:blip>
          <a:stretch>
            <a:fillRect/>
          </a:stretch>
        </p:blipFill>
        <p:spPr>
          <a:xfrm>
            <a:off x="6675050" y="3255000"/>
            <a:ext cx="3808424" cy="2613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1ed74de93e9_0_8"/>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Víte, co je fakt blbé? </a:t>
            </a:r>
            <a:endParaRPr/>
          </a:p>
        </p:txBody>
      </p:sp>
      <p:sp>
        <p:nvSpPr>
          <p:cNvPr id="349" name="Google Shape;349;g1ed74de93e9_0_8"/>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Že dneska už nikoho nenapadne používat pro omyly v myšlení pojem IDOLY.</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cs-CZ"/>
              <a:t>Dnes mluvíme o </a:t>
            </a:r>
            <a:r>
              <a:rPr b="1" lang="cs-CZ"/>
              <a:t>KOGNITIVNÍM ZKRESLENÍ, takže zapomeňte na idoly, vezměte si pracovní list 2, přiřaďte správnou definici k jednotlivým zkreslením</a:t>
            </a:r>
            <a:r>
              <a:rPr b="1" lang="cs-CZ"/>
              <a:t> </a:t>
            </a:r>
            <a:r>
              <a:rPr b="1" lang="cs-CZ"/>
              <a:t>a nechte si za to napsat minimálně známku za aktivitu.</a:t>
            </a:r>
            <a:endParaRPr b="1"/>
          </a:p>
        </p:txBody>
      </p:sp>
      <p:sp>
        <p:nvSpPr>
          <p:cNvPr id="350" name="Google Shape;350;g1ed74de93e9_0_8"/>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ed74de93e9_0_16"/>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Kdo si zapamatoval nejvíc typů kognitivních zkreslení? Vypište je.</a:t>
            </a:r>
            <a:endParaRPr/>
          </a:p>
        </p:txBody>
      </p:sp>
      <p:sp>
        <p:nvSpPr>
          <p:cNvPr id="357" name="Google Shape;357;g1ed74de93e9_0_16"/>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358" name="Google Shape;358;g1ed74de93e9_0_16"/>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a82f8a6cb5_0_65"/>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Francis Bacon</a:t>
            </a:r>
            <a:endParaRPr/>
          </a:p>
        </p:txBody>
      </p:sp>
      <p:sp>
        <p:nvSpPr>
          <p:cNvPr id="118" name="Google Shape;118;g2a82f8a6cb5_0_65"/>
          <p:cNvSpPr txBox="1"/>
          <p:nvPr>
            <p:ph idx="1" type="body"/>
          </p:nvPr>
        </p:nvSpPr>
        <p:spPr>
          <a:xfrm>
            <a:off x="1135625" y="1825625"/>
            <a:ext cx="10218300" cy="4464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renesanční myslitel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cs-CZ"/>
              <a:t>popisoval chyby v lidském poznání, které nazýval idoly:</a:t>
            </a:r>
            <a:endParaRPr/>
          </a:p>
          <a:p>
            <a:pPr indent="-342900" lvl="0" marL="457200" rtl="0" algn="l">
              <a:spcBef>
                <a:spcPts val="1000"/>
              </a:spcBef>
              <a:spcAft>
                <a:spcPts val="0"/>
              </a:spcAft>
              <a:buSzPts val="1800"/>
              <a:buChar char="-"/>
            </a:pPr>
            <a:r>
              <a:rPr lang="cs-CZ"/>
              <a:t>idol rodu</a:t>
            </a:r>
            <a:endParaRPr/>
          </a:p>
          <a:p>
            <a:pPr indent="-342900" lvl="0" marL="457200" rtl="0" algn="l">
              <a:spcBef>
                <a:spcPts val="0"/>
              </a:spcBef>
              <a:spcAft>
                <a:spcPts val="0"/>
              </a:spcAft>
              <a:buSzPts val="1800"/>
              <a:buChar char="-"/>
            </a:pPr>
            <a:r>
              <a:rPr lang="cs-CZ"/>
              <a:t>jeskyně</a:t>
            </a:r>
            <a:endParaRPr/>
          </a:p>
          <a:p>
            <a:pPr indent="-342900" lvl="0" marL="457200" rtl="0" algn="l">
              <a:spcBef>
                <a:spcPts val="0"/>
              </a:spcBef>
              <a:spcAft>
                <a:spcPts val="0"/>
              </a:spcAft>
              <a:buSzPts val="1800"/>
              <a:buChar char="-"/>
            </a:pPr>
            <a:r>
              <a:rPr lang="cs-CZ"/>
              <a:t>tržiště</a:t>
            </a:r>
            <a:endParaRPr/>
          </a:p>
          <a:p>
            <a:pPr indent="-342900" lvl="0" marL="457200" rtl="0" algn="l">
              <a:spcBef>
                <a:spcPts val="0"/>
              </a:spcBef>
              <a:spcAft>
                <a:spcPts val="0"/>
              </a:spcAft>
              <a:buSzPts val="1800"/>
              <a:buChar char="-"/>
            </a:pPr>
            <a:r>
              <a:rPr lang="cs-CZ"/>
              <a:t>divadla</a:t>
            </a:r>
            <a:endParaRPr/>
          </a:p>
          <a:p>
            <a:pPr indent="0" lvl="0" marL="0" rtl="0" algn="l">
              <a:spcBef>
                <a:spcPts val="1000"/>
              </a:spcBef>
              <a:spcAft>
                <a:spcPts val="0"/>
              </a:spcAft>
              <a:buNone/>
            </a:pPr>
            <a:r>
              <a:rPr lang="cs-CZ"/>
              <a:t>Co tím myslel, zjistíte z pracovního listu.</a:t>
            </a:r>
            <a:endParaRPr/>
          </a:p>
          <a:p>
            <a:pPr indent="0" lvl="0" marL="0" rtl="0" algn="l">
              <a:spcBef>
                <a:spcPts val="1000"/>
              </a:spcBef>
              <a:spcAft>
                <a:spcPts val="0"/>
              </a:spcAft>
              <a:buNone/>
            </a:pPr>
            <a:r>
              <a:t/>
            </a:r>
            <a:endParaRPr/>
          </a:p>
        </p:txBody>
      </p:sp>
      <p:sp>
        <p:nvSpPr>
          <p:cNvPr id="119" name="Google Shape;119;g2a82f8a6cb5_0_65"/>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120" name="Google Shape;120;g2a82f8a6cb5_0_65"/>
          <p:cNvPicPr preferRelativeResize="0"/>
          <p:nvPr/>
        </p:nvPicPr>
        <p:blipFill>
          <a:blip r:embed="rId3">
            <a:alphaModFix/>
          </a:blip>
          <a:stretch>
            <a:fillRect/>
          </a:stretch>
        </p:blipFill>
        <p:spPr>
          <a:xfrm>
            <a:off x="6523675" y="365125"/>
            <a:ext cx="4059251" cy="2283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1ed74de93e9_0_51"/>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Nejlepší na konec:</a:t>
            </a:r>
            <a:endParaRPr/>
          </a:p>
        </p:txBody>
      </p:sp>
      <p:sp>
        <p:nvSpPr>
          <p:cNvPr id="365" name="Google Shape;365;g1ed74de93e9_0_51"/>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Do třetího sloupce v tabulce z prvního pracovního listu napište pojem KOGNITIVNÍ ZKRESLENÍ. Vyberte ze seznamu šestnácti kognitivních zkreslení ta, která se dají aplikovat na uvedené příklady.</a:t>
            </a:r>
            <a:endParaRPr/>
          </a:p>
        </p:txBody>
      </p:sp>
      <p:sp>
        <p:nvSpPr>
          <p:cNvPr id="366" name="Google Shape;366;g1ed74de93e9_0_51"/>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367" name="Google Shape;367;g1ed74de93e9_0_51"/>
          <p:cNvPicPr preferRelativeResize="0"/>
          <p:nvPr/>
        </p:nvPicPr>
        <p:blipFill>
          <a:blip r:embed="rId3">
            <a:alphaModFix/>
          </a:blip>
          <a:stretch>
            <a:fillRect/>
          </a:stretch>
        </p:blipFill>
        <p:spPr>
          <a:xfrm>
            <a:off x="2801876" y="3027450"/>
            <a:ext cx="5849437" cy="3332625"/>
          </a:xfrm>
          <a:prstGeom prst="rect">
            <a:avLst/>
          </a:prstGeom>
          <a:noFill/>
          <a:ln>
            <a:noFill/>
          </a:ln>
        </p:spPr>
      </p:pic>
      <p:sp>
        <p:nvSpPr>
          <p:cNvPr id="368" name="Google Shape;368;g1ed74de93e9_0_51"/>
          <p:cNvSpPr txBox="1"/>
          <p:nvPr/>
        </p:nvSpPr>
        <p:spPr>
          <a:xfrm>
            <a:off x="7794875" y="4816388"/>
            <a:ext cx="6120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1ed74de93e9_0_60"/>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A ještě naposledy byste mohli vyjmenovat všech šestnáct kognitivních zkreslení</a:t>
            </a:r>
            <a:endParaRPr/>
          </a:p>
        </p:txBody>
      </p:sp>
      <p:sp>
        <p:nvSpPr>
          <p:cNvPr id="375" name="Google Shape;375;g1ed74de93e9_0_60"/>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376" name="Google Shape;376;g1ed74de93e9_0_60"/>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377" name="Google Shape;377;g1ed74de93e9_0_60"/>
          <p:cNvPicPr preferRelativeResize="0"/>
          <p:nvPr/>
        </p:nvPicPr>
        <p:blipFill>
          <a:blip r:embed="rId3">
            <a:alphaModFix/>
          </a:blip>
          <a:stretch>
            <a:fillRect/>
          </a:stretch>
        </p:blipFill>
        <p:spPr>
          <a:xfrm>
            <a:off x="2489900" y="2452488"/>
            <a:ext cx="1847850" cy="2466975"/>
          </a:xfrm>
          <a:prstGeom prst="rect">
            <a:avLst/>
          </a:prstGeom>
          <a:noFill/>
          <a:ln>
            <a:noFill/>
          </a:ln>
        </p:spPr>
      </p:pic>
      <p:pic>
        <p:nvPicPr>
          <p:cNvPr id="378" name="Google Shape;378;g1ed74de93e9_0_60"/>
          <p:cNvPicPr preferRelativeResize="0"/>
          <p:nvPr/>
        </p:nvPicPr>
        <p:blipFill>
          <a:blip r:embed="rId4">
            <a:alphaModFix/>
          </a:blip>
          <a:stretch>
            <a:fillRect/>
          </a:stretch>
        </p:blipFill>
        <p:spPr>
          <a:xfrm>
            <a:off x="5357813" y="2300288"/>
            <a:ext cx="1781175" cy="2562225"/>
          </a:xfrm>
          <a:prstGeom prst="rect">
            <a:avLst/>
          </a:prstGeom>
          <a:noFill/>
          <a:ln>
            <a:noFill/>
          </a:ln>
        </p:spPr>
      </p:pic>
      <p:pic>
        <p:nvPicPr>
          <p:cNvPr id="379" name="Google Shape;379;g1ed74de93e9_0_60"/>
          <p:cNvPicPr preferRelativeResize="0"/>
          <p:nvPr/>
        </p:nvPicPr>
        <p:blipFill>
          <a:blip r:embed="rId5">
            <a:alphaModFix/>
          </a:blip>
          <a:stretch>
            <a:fillRect/>
          </a:stretch>
        </p:blipFill>
        <p:spPr>
          <a:xfrm>
            <a:off x="7849488" y="2762063"/>
            <a:ext cx="2466975" cy="1847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7"/>
          <p:cNvSpPr txBox="1"/>
          <p:nvPr>
            <p:ph idx="1" type="subTitle"/>
          </p:nvPr>
        </p:nvSpPr>
        <p:spPr>
          <a:xfrm>
            <a:off x="3040852" y="2349575"/>
            <a:ext cx="4058100" cy="2185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13E19"/>
              </a:buClr>
              <a:buSzPts val="2400"/>
              <a:buFont typeface="Arial"/>
              <a:buNone/>
            </a:pPr>
            <a:r>
              <a:rPr lang="cs-CZ"/>
              <a:t>Správný úsudek za každých okolností vám přeje</a:t>
            </a:r>
            <a:endParaRPr/>
          </a:p>
          <a:p>
            <a:pPr indent="0" lvl="0" marL="0" marR="0" rtl="0" algn="l">
              <a:lnSpc>
                <a:spcPct val="90000"/>
              </a:lnSpc>
              <a:spcBef>
                <a:spcPts val="1000"/>
              </a:spcBef>
              <a:spcAft>
                <a:spcPts val="0"/>
              </a:spcAft>
              <a:buClr>
                <a:srgbClr val="E13E19"/>
              </a:buClr>
              <a:buSzPts val="2400"/>
              <a:buFont typeface="Arial"/>
              <a:buNone/>
            </a:pPr>
            <a:r>
              <a:rPr lang="cs-CZ"/>
              <a:t>Irena Eibenová</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a82f8a6cb5_0_73"/>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Francis Bacon</a:t>
            </a:r>
            <a:endParaRPr/>
          </a:p>
        </p:txBody>
      </p:sp>
      <p:sp>
        <p:nvSpPr>
          <p:cNvPr id="127" name="Google Shape;127;g2a82f8a6cb5_0_73"/>
          <p:cNvSpPr txBox="1"/>
          <p:nvPr>
            <p:ph idx="1" type="body"/>
          </p:nvPr>
        </p:nvSpPr>
        <p:spPr>
          <a:xfrm>
            <a:off x="1135625" y="1825625"/>
            <a:ext cx="10218300" cy="4464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popisoval chyby v lidském poznání, které nazýval idoly:</a:t>
            </a:r>
            <a:endParaRPr/>
          </a:p>
          <a:p>
            <a:pPr indent="-342900" lvl="0" marL="457200" rtl="0" algn="l">
              <a:spcBef>
                <a:spcPts val="1000"/>
              </a:spcBef>
              <a:spcAft>
                <a:spcPts val="0"/>
              </a:spcAft>
              <a:buSzPts val="1800"/>
              <a:buChar char="-"/>
            </a:pPr>
            <a:r>
              <a:rPr lang="cs-CZ"/>
              <a:t>idol rodu</a:t>
            </a:r>
            <a:endParaRPr/>
          </a:p>
          <a:p>
            <a:pPr indent="-342900" lvl="0" marL="457200" rtl="0" algn="l">
              <a:spcBef>
                <a:spcPts val="0"/>
              </a:spcBef>
              <a:spcAft>
                <a:spcPts val="0"/>
              </a:spcAft>
              <a:buSzPts val="1800"/>
              <a:buChar char="-"/>
            </a:pPr>
            <a:r>
              <a:rPr lang="cs-CZ"/>
              <a:t>jeskyně</a:t>
            </a:r>
            <a:endParaRPr/>
          </a:p>
          <a:p>
            <a:pPr indent="-342900" lvl="0" marL="457200" rtl="0" algn="l">
              <a:spcBef>
                <a:spcPts val="0"/>
              </a:spcBef>
              <a:spcAft>
                <a:spcPts val="0"/>
              </a:spcAft>
              <a:buSzPts val="1800"/>
              <a:buChar char="-"/>
            </a:pPr>
            <a:r>
              <a:rPr lang="cs-CZ"/>
              <a:t>tržiště</a:t>
            </a:r>
            <a:endParaRPr/>
          </a:p>
          <a:p>
            <a:pPr indent="-342900" lvl="0" marL="457200" rtl="0" algn="l">
              <a:spcBef>
                <a:spcPts val="0"/>
              </a:spcBef>
              <a:spcAft>
                <a:spcPts val="0"/>
              </a:spcAft>
              <a:buSzPts val="1800"/>
              <a:buChar char="-"/>
            </a:pPr>
            <a:r>
              <a:rPr lang="cs-CZ"/>
              <a:t>divadla</a:t>
            </a:r>
            <a:endParaRPr/>
          </a:p>
          <a:p>
            <a:pPr indent="0" lvl="0" marL="0" rtl="0" algn="l">
              <a:spcBef>
                <a:spcPts val="1000"/>
              </a:spcBef>
              <a:spcAft>
                <a:spcPts val="0"/>
              </a:spcAft>
              <a:buNone/>
            </a:pPr>
            <a:r>
              <a:rPr lang="cs-CZ"/>
              <a:t> </a:t>
            </a:r>
            <a:r>
              <a:rPr b="1" lang="cs-CZ"/>
              <a:t>Vysvětlete je.</a:t>
            </a:r>
            <a:endParaRPr b="1"/>
          </a:p>
          <a:p>
            <a:pPr indent="0" lvl="0" marL="0" rtl="0" algn="l">
              <a:spcBef>
                <a:spcPts val="1000"/>
              </a:spcBef>
              <a:spcAft>
                <a:spcPts val="0"/>
              </a:spcAft>
              <a:buNone/>
            </a:pPr>
            <a:r>
              <a:t/>
            </a:r>
            <a:endParaRPr/>
          </a:p>
        </p:txBody>
      </p:sp>
      <p:sp>
        <p:nvSpPr>
          <p:cNvPr id="128" name="Google Shape;128;g2a82f8a6cb5_0_73"/>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pic>
        <p:nvPicPr>
          <p:cNvPr id="129" name="Google Shape;129;g2a82f8a6cb5_0_73"/>
          <p:cNvPicPr preferRelativeResize="0"/>
          <p:nvPr/>
        </p:nvPicPr>
        <p:blipFill>
          <a:blip r:embed="rId3">
            <a:alphaModFix/>
          </a:blip>
          <a:stretch>
            <a:fillRect/>
          </a:stretch>
        </p:blipFill>
        <p:spPr>
          <a:xfrm>
            <a:off x="7021575" y="3497000"/>
            <a:ext cx="4059251" cy="2283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a82f8a6cb5_0_81"/>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Francis Bacon</a:t>
            </a:r>
            <a:endParaRPr/>
          </a:p>
        </p:txBody>
      </p:sp>
      <p:sp>
        <p:nvSpPr>
          <p:cNvPr id="136" name="Google Shape;136;g2a82f8a6cb5_0_81"/>
          <p:cNvSpPr txBox="1"/>
          <p:nvPr>
            <p:ph idx="1" type="body"/>
          </p:nvPr>
        </p:nvSpPr>
        <p:spPr>
          <a:xfrm>
            <a:off x="1135625" y="1825625"/>
            <a:ext cx="10218300" cy="4464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Určete, o jaký typ idolu se jedná v následujících příkladech:</a:t>
            </a:r>
            <a:endParaRPr/>
          </a:p>
        </p:txBody>
      </p:sp>
      <p:sp>
        <p:nvSpPr>
          <p:cNvPr id="137" name="Google Shape;137;g2a82f8a6cb5_0_81"/>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a82f8a6cb5_0_2"/>
          <p:cNvSpPr txBox="1"/>
          <p:nvPr>
            <p:ph type="title"/>
          </p:nvPr>
        </p:nvSpPr>
        <p:spPr>
          <a:xfrm>
            <a:off x="1139300" y="457200"/>
            <a:ext cx="9932100" cy="2412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E23D19"/>
              </a:buClr>
              <a:buSzPts val="3200"/>
              <a:buFont typeface="Calibri"/>
              <a:buNone/>
            </a:pPr>
            <a:r>
              <a:rPr lang="cs-CZ"/>
              <a:t>Hádanka:</a:t>
            </a:r>
            <a:endParaRPr/>
          </a:p>
          <a:p>
            <a:pPr indent="0" lvl="0" marL="0" rtl="0" algn="l">
              <a:lnSpc>
                <a:spcPct val="90000"/>
              </a:lnSpc>
              <a:spcBef>
                <a:spcPts val="0"/>
              </a:spcBef>
              <a:spcAft>
                <a:spcPts val="0"/>
              </a:spcAft>
              <a:buClr>
                <a:srgbClr val="E23D19"/>
              </a:buClr>
              <a:buSzPts val="3200"/>
              <a:buFont typeface="Calibri"/>
              <a:buNone/>
            </a:pPr>
            <a:r>
              <a:t/>
            </a:r>
            <a:endParaRPr/>
          </a:p>
          <a:p>
            <a:pPr indent="0" lvl="0" marL="0" rtl="0" algn="l">
              <a:lnSpc>
                <a:spcPct val="90000"/>
              </a:lnSpc>
              <a:spcBef>
                <a:spcPts val="0"/>
              </a:spcBef>
              <a:spcAft>
                <a:spcPts val="0"/>
              </a:spcAft>
              <a:buClr>
                <a:srgbClr val="E23D19"/>
              </a:buClr>
              <a:buSzPts val="3200"/>
              <a:buFont typeface="Calibri"/>
              <a:buNone/>
            </a:pPr>
            <a:r>
              <a:rPr lang="cs-CZ"/>
              <a:t>Pálka a míček stojí dohromady 1,10 dolaru. Pálka stojí o 1 dolar víc než míček. Kolik stojí míček?</a:t>
            </a:r>
            <a:endParaRPr/>
          </a:p>
        </p:txBody>
      </p:sp>
      <p:sp>
        <p:nvSpPr>
          <p:cNvPr id="143" name="Google Shape;143;g2a82f8a6cb5_0_2"/>
          <p:cNvSpPr txBox="1"/>
          <p:nvPr>
            <p:ph idx="1" type="body"/>
          </p:nvPr>
        </p:nvSpPr>
        <p:spPr>
          <a:xfrm>
            <a:off x="1139300" y="3014100"/>
            <a:ext cx="4310700" cy="285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cs-CZ" sz="1800"/>
              <a:t>Jaká odpověď vás napadne jako první?</a:t>
            </a:r>
            <a:endParaRPr sz="1800"/>
          </a:p>
          <a:p>
            <a:pPr indent="0" lvl="0" marL="0" rtl="0" algn="l">
              <a:lnSpc>
                <a:spcPct val="90000"/>
              </a:lnSpc>
              <a:spcBef>
                <a:spcPts val="0"/>
              </a:spcBef>
              <a:spcAft>
                <a:spcPts val="0"/>
              </a:spcAft>
              <a:buClr>
                <a:schemeClr val="dk1"/>
              </a:buClr>
              <a:buSzPts val="1600"/>
              <a:buNone/>
            </a:pPr>
            <a:r>
              <a:t/>
            </a:r>
            <a:endParaRPr sz="1800"/>
          </a:p>
          <a:p>
            <a:pPr indent="0" lvl="0" marL="0" rtl="0" algn="l">
              <a:lnSpc>
                <a:spcPct val="90000"/>
              </a:lnSpc>
              <a:spcBef>
                <a:spcPts val="1000"/>
              </a:spcBef>
              <a:spcAft>
                <a:spcPts val="0"/>
              </a:spcAft>
              <a:buClr>
                <a:schemeClr val="dk1"/>
              </a:buClr>
              <a:buSzPts val="1600"/>
              <a:buNone/>
            </a:pPr>
            <a:r>
              <a:t/>
            </a:r>
            <a:endParaRPr b="1" sz="2400"/>
          </a:p>
        </p:txBody>
      </p:sp>
      <p:sp>
        <p:nvSpPr>
          <p:cNvPr id="144" name="Google Shape;144;g2a82f8a6cb5_0_2"/>
          <p:cNvSpPr txBox="1"/>
          <p:nvPr>
            <p:ph idx="10" type="dt"/>
          </p:nvPr>
        </p:nvSpPr>
        <p:spPr>
          <a:xfrm>
            <a:off x="297582" y="6159127"/>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cs-CZ"/>
              <a:t>21. prosince 2022</a:t>
            </a:r>
            <a:endParaRPr/>
          </a:p>
        </p:txBody>
      </p:sp>
      <p:sp>
        <p:nvSpPr>
          <p:cNvPr id="145" name="Google Shape;145;g2a82f8a6cb5_0_2"/>
          <p:cNvSpPr txBox="1"/>
          <p:nvPr>
            <p:ph idx="11" type="ftr"/>
          </p:nvPr>
        </p:nvSpPr>
        <p:spPr>
          <a:xfrm>
            <a:off x="4038600" y="6159127"/>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cs-CZ"/>
              <a:t>www.obcankari.cz</a:t>
            </a:r>
            <a:endParaRPr/>
          </a:p>
        </p:txBody>
      </p:sp>
      <p:sp>
        <p:nvSpPr>
          <p:cNvPr id="146" name="Google Shape;146;g2a82f8a6cb5_0_2"/>
          <p:cNvSpPr txBox="1"/>
          <p:nvPr>
            <p:ph idx="12" type="sldNum"/>
          </p:nvPr>
        </p:nvSpPr>
        <p:spPr>
          <a:xfrm>
            <a:off x="11353800" y="217445"/>
            <a:ext cx="612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pic>
        <p:nvPicPr>
          <p:cNvPr id="147" name="Google Shape;147;g2a82f8a6cb5_0_2"/>
          <p:cNvPicPr preferRelativeResize="0"/>
          <p:nvPr/>
        </p:nvPicPr>
        <p:blipFill>
          <a:blip r:embed="rId3">
            <a:alphaModFix/>
          </a:blip>
          <a:stretch>
            <a:fillRect/>
          </a:stretch>
        </p:blipFill>
        <p:spPr>
          <a:xfrm>
            <a:off x="8345350" y="3230700"/>
            <a:ext cx="2600325" cy="1762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a82f8a6cb5_0_89"/>
          <p:cNvSpPr txBox="1"/>
          <p:nvPr>
            <p:ph type="title"/>
          </p:nvPr>
        </p:nvSpPr>
        <p:spPr>
          <a:xfrm>
            <a:off x="1139300" y="457200"/>
            <a:ext cx="9932100" cy="2412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E23D19"/>
              </a:buClr>
              <a:buSzPts val="3200"/>
              <a:buFont typeface="Calibri"/>
              <a:buNone/>
            </a:pPr>
            <a:r>
              <a:rPr lang="cs-CZ"/>
              <a:t>Hádanka:</a:t>
            </a:r>
            <a:endParaRPr/>
          </a:p>
          <a:p>
            <a:pPr indent="0" lvl="0" marL="0" rtl="0" algn="l">
              <a:lnSpc>
                <a:spcPct val="90000"/>
              </a:lnSpc>
              <a:spcBef>
                <a:spcPts val="0"/>
              </a:spcBef>
              <a:spcAft>
                <a:spcPts val="0"/>
              </a:spcAft>
              <a:buClr>
                <a:srgbClr val="E23D19"/>
              </a:buClr>
              <a:buSzPts val="3200"/>
              <a:buFont typeface="Calibri"/>
              <a:buNone/>
            </a:pPr>
            <a:r>
              <a:t/>
            </a:r>
            <a:endParaRPr/>
          </a:p>
          <a:p>
            <a:pPr indent="0" lvl="0" marL="0" rtl="0" algn="l">
              <a:lnSpc>
                <a:spcPct val="90000"/>
              </a:lnSpc>
              <a:spcBef>
                <a:spcPts val="0"/>
              </a:spcBef>
              <a:spcAft>
                <a:spcPts val="0"/>
              </a:spcAft>
              <a:buClr>
                <a:srgbClr val="E23D19"/>
              </a:buClr>
              <a:buSzPts val="3200"/>
              <a:buFont typeface="Calibri"/>
              <a:buNone/>
            </a:pPr>
            <a:r>
              <a:rPr lang="cs-CZ"/>
              <a:t>Pálka a míček stojí dohromady 1,10 dolaru. Pálka stojí o 1 dolar víc než míček. Kolik stojí míček?</a:t>
            </a:r>
            <a:endParaRPr/>
          </a:p>
        </p:txBody>
      </p:sp>
      <p:sp>
        <p:nvSpPr>
          <p:cNvPr id="153" name="Google Shape;153;g2a82f8a6cb5_0_89"/>
          <p:cNvSpPr txBox="1"/>
          <p:nvPr>
            <p:ph idx="1" type="body"/>
          </p:nvPr>
        </p:nvSpPr>
        <p:spPr>
          <a:xfrm>
            <a:off x="1139300" y="3014100"/>
            <a:ext cx="4310700" cy="285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cs-CZ" sz="1800"/>
              <a:t>Jaká odpověď vás napadne jako první?</a:t>
            </a:r>
            <a:endParaRPr sz="1800"/>
          </a:p>
          <a:p>
            <a:pPr indent="0" lvl="0" marL="0" rtl="0" algn="l">
              <a:lnSpc>
                <a:spcPct val="90000"/>
              </a:lnSpc>
              <a:spcBef>
                <a:spcPts val="0"/>
              </a:spcBef>
              <a:spcAft>
                <a:spcPts val="0"/>
              </a:spcAft>
              <a:buClr>
                <a:schemeClr val="dk1"/>
              </a:buClr>
              <a:buSzPts val="1600"/>
              <a:buNone/>
            </a:pPr>
            <a:r>
              <a:t/>
            </a:r>
            <a:endParaRPr sz="1800"/>
          </a:p>
          <a:p>
            <a:pPr indent="0" lvl="0" marL="0" rtl="0" algn="l">
              <a:lnSpc>
                <a:spcPct val="90000"/>
              </a:lnSpc>
              <a:spcBef>
                <a:spcPts val="0"/>
              </a:spcBef>
              <a:spcAft>
                <a:spcPts val="0"/>
              </a:spcAft>
              <a:buClr>
                <a:schemeClr val="dk1"/>
              </a:buClr>
              <a:buSzPts val="1600"/>
              <a:buNone/>
            </a:pPr>
            <a:r>
              <a:rPr lang="cs-CZ" sz="1800"/>
              <a:t>Pravděpodobně 0,10 dolaru (10 centů)</a:t>
            </a:r>
            <a:endParaRPr sz="1800"/>
          </a:p>
          <a:p>
            <a:pPr indent="0" lvl="0" marL="0" rtl="0" algn="l">
              <a:lnSpc>
                <a:spcPct val="90000"/>
              </a:lnSpc>
              <a:spcBef>
                <a:spcPts val="100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rPr b="1" lang="cs-CZ" sz="2400"/>
              <a:t>ALE</a:t>
            </a:r>
            <a:endParaRPr b="1" sz="2400"/>
          </a:p>
        </p:txBody>
      </p:sp>
      <p:sp>
        <p:nvSpPr>
          <p:cNvPr id="154" name="Google Shape;154;g2a82f8a6cb5_0_89"/>
          <p:cNvSpPr txBox="1"/>
          <p:nvPr>
            <p:ph idx="10" type="dt"/>
          </p:nvPr>
        </p:nvSpPr>
        <p:spPr>
          <a:xfrm>
            <a:off x="297582" y="6159127"/>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cs-CZ"/>
              <a:t>21. prosince 2022</a:t>
            </a:r>
            <a:endParaRPr/>
          </a:p>
        </p:txBody>
      </p:sp>
      <p:sp>
        <p:nvSpPr>
          <p:cNvPr id="155" name="Google Shape;155;g2a82f8a6cb5_0_89"/>
          <p:cNvSpPr txBox="1"/>
          <p:nvPr>
            <p:ph idx="11" type="ftr"/>
          </p:nvPr>
        </p:nvSpPr>
        <p:spPr>
          <a:xfrm>
            <a:off x="4038600" y="6159127"/>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cs-CZ"/>
              <a:t>www.obcankari.cz</a:t>
            </a:r>
            <a:endParaRPr/>
          </a:p>
        </p:txBody>
      </p:sp>
      <p:sp>
        <p:nvSpPr>
          <p:cNvPr id="156" name="Google Shape;156;g2a82f8a6cb5_0_89"/>
          <p:cNvSpPr txBox="1"/>
          <p:nvPr>
            <p:ph idx="12" type="sldNum"/>
          </p:nvPr>
        </p:nvSpPr>
        <p:spPr>
          <a:xfrm>
            <a:off x="11353800" y="217445"/>
            <a:ext cx="612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pic>
        <p:nvPicPr>
          <p:cNvPr id="157" name="Google Shape;157;g2a82f8a6cb5_0_89"/>
          <p:cNvPicPr preferRelativeResize="0"/>
          <p:nvPr/>
        </p:nvPicPr>
        <p:blipFill>
          <a:blip r:embed="rId3">
            <a:alphaModFix/>
          </a:blip>
          <a:stretch>
            <a:fillRect/>
          </a:stretch>
        </p:blipFill>
        <p:spPr>
          <a:xfrm>
            <a:off x="8345350" y="3230700"/>
            <a:ext cx="2600325" cy="1762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a82f8a6cb5_0_11"/>
          <p:cNvSpPr txBox="1"/>
          <p:nvPr>
            <p:ph type="title"/>
          </p:nvPr>
        </p:nvSpPr>
        <p:spPr>
          <a:xfrm>
            <a:off x="1139300" y="457200"/>
            <a:ext cx="9932100" cy="1014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E23D19"/>
              </a:buClr>
              <a:buSzPct val="100000"/>
              <a:buFont typeface="Calibri"/>
              <a:buNone/>
            </a:pPr>
            <a:r>
              <a:rPr lang="cs-CZ"/>
              <a:t>Hádanka:</a:t>
            </a:r>
            <a:endParaRPr/>
          </a:p>
          <a:p>
            <a:pPr indent="0" lvl="0" marL="0" rtl="0" algn="l">
              <a:lnSpc>
                <a:spcPct val="90000"/>
              </a:lnSpc>
              <a:spcBef>
                <a:spcPts val="0"/>
              </a:spcBef>
              <a:spcAft>
                <a:spcPts val="0"/>
              </a:spcAft>
              <a:buClr>
                <a:srgbClr val="E23D19"/>
              </a:buClr>
              <a:buSzPct val="100000"/>
              <a:buFont typeface="Calibri"/>
              <a:buNone/>
            </a:pPr>
            <a:r>
              <a:t/>
            </a:r>
            <a:endParaRPr/>
          </a:p>
          <a:p>
            <a:pPr indent="0" lvl="0" marL="0" rtl="0" algn="l">
              <a:lnSpc>
                <a:spcPct val="90000"/>
              </a:lnSpc>
              <a:spcBef>
                <a:spcPts val="0"/>
              </a:spcBef>
              <a:spcAft>
                <a:spcPts val="0"/>
              </a:spcAft>
              <a:buClr>
                <a:srgbClr val="E23D19"/>
              </a:buClr>
              <a:buSzPct val="100000"/>
              <a:buFont typeface="Calibri"/>
              <a:buNone/>
            </a:pPr>
            <a:r>
              <a:t/>
            </a:r>
            <a:endParaRPr/>
          </a:p>
        </p:txBody>
      </p:sp>
      <p:sp>
        <p:nvSpPr>
          <p:cNvPr id="163" name="Google Shape;163;g2a82f8a6cb5_0_11"/>
          <p:cNvSpPr txBox="1"/>
          <p:nvPr>
            <p:ph idx="1" type="body"/>
          </p:nvPr>
        </p:nvSpPr>
        <p:spPr>
          <a:xfrm>
            <a:off x="1059000" y="1761350"/>
            <a:ext cx="6591300" cy="285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t/>
            </a:r>
            <a:endParaRPr sz="1800"/>
          </a:p>
          <a:p>
            <a:pPr indent="0" lvl="0" marL="0" rtl="0" algn="l">
              <a:lnSpc>
                <a:spcPct val="90000"/>
              </a:lnSpc>
              <a:spcBef>
                <a:spcPts val="0"/>
              </a:spcBef>
              <a:spcAft>
                <a:spcPts val="0"/>
              </a:spcAft>
              <a:buClr>
                <a:schemeClr val="dk1"/>
              </a:buClr>
              <a:buSzPts val="1600"/>
              <a:buNone/>
            </a:pPr>
            <a:r>
              <a:t/>
            </a:r>
            <a:endParaRPr sz="1800"/>
          </a:p>
          <a:p>
            <a:pPr indent="0" lvl="0" marL="0" rtl="0" algn="l">
              <a:lnSpc>
                <a:spcPct val="90000"/>
              </a:lnSpc>
              <a:spcBef>
                <a:spcPts val="0"/>
              </a:spcBef>
              <a:spcAft>
                <a:spcPts val="0"/>
              </a:spcAft>
              <a:buClr>
                <a:schemeClr val="dk1"/>
              </a:buClr>
              <a:buSzPts val="1600"/>
              <a:buNone/>
            </a:pPr>
            <a:r>
              <a:rPr b="1" lang="cs-CZ" sz="2100"/>
              <a:t>Pokud by pálka stála 1,10 dolaru a míček O, 10 dolaru, tak by výsledná cena s míčkem  byla 1,20 dolaru.</a:t>
            </a:r>
            <a:endParaRPr b="1" sz="2100"/>
          </a:p>
          <a:p>
            <a:pPr indent="0" lvl="0" marL="0" rtl="0" algn="l">
              <a:lnSpc>
                <a:spcPct val="90000"/>
              </a:lnSpc>
              <a:spcBef>
                <a:spcPts val="0"/>
              </a:spcBef>
              <a:spcAft>
                <a:spcPts val="0"/>
              </a:spcAft>
              <a:buClr>
                <a:schemeClr val="dk1"/>
              </a:buClr>
              <a:buSzPts val="1600"/>
              <a:buNone/>
            </a:pPr>
            <a:r>
              <a:t/>
            </a:r>
            <a:endParaRPr sz="1800"/>
          </a:p>
          <a:p>
            <a:pPr indent="0" lvl="0" marL="0" rtl="0" algn="l">
              <a:lnSpc>
                <a:spcPct val="90000"/>
              </a:lnSpc>
              <a:spcBef>
                <a:spcPts val="0"/>
              </a:spcBef>
              <a:spcAft>
                <a:spcPts val="0"/>
              </a:spcAft>
              <a:buClr>
                <a:schemeClr val="dk1"/>
              </a:buClr>
              <a:buSzPts val="1600"/>
              <a:buNone/>
            </a:pPr>
            <a:r>
              <a:rPr b="1" lang="cs-CZ" sz="2300"/>
              <a:t>Správná odpověď je 0,05 dolaru neboli pět centů</a:t>
            </a:r>
            <a:r>
              <a:rPr lang="cs-CZ" sz="1800"/>
              <a:t>.</a:t>
            </a:r>
            <a:endParaRPr sz="1800"/>
          </a:p>
          <a:p>
            <a:pPr indent="0" lvl="0" marL="0" rtl="0" algn="l">
              <a:lnSpc>
                <a:spcPct val="90000"/>
              </a:lnSpc>
              <a:spcBef>
                <a:spcPts val="0"/>
              </a:spcBef>
              <a:spcAft>
                <a:spcPts val="0"/>
              </a:spcAft>
              <a:buClr>
                <a:schemeClr val="dk1"/>
              </a:buClr>
              <a:buSzPts val="1600"/>
              <a:buNone/>
            </a:pPr>
            <a:r>
              <a:t/>
            </a:r>
            <a:endParaRPr sz="1800"/>
          </a:p>
          <a:p>
            <a:pPr indent="0" lvl="0" marL="0" rtl="0" algn="l">
              <a:lnSpc>
                <a:spcPct val="90000"/>
              </a:lnSpc>
              <a:spcBef>
                <a:spcPts val="0"/>
              </a:spcBef>
              <a:spcAft>
                <a:spcPts val="0"/>
              </a:spcAft>
              <a:buClr>
                <a:schemeClr val="dk1"/>
              </a:buClr>
              <a:buSzPts val="1600"/>
              <a:buNone/>
            </a:pPr>
            <a:r>
              <a:t/>
            </a:r>
            <a:endParaRPr sz="1800"/>
          </a:p>
          <a:p>
            <a:pPr indent="0" lvl="0" marL="0" rtl="0" algn="l">
              <a:lnSpc>
                <a:spcPct val="90000"/>
              </a:lnSpc>
              <a:spcBef>
                <a:spcPts val="0"/>
              </a:spcBef>
              <a:spcAft>
                <a:spcPts val="0"/>
              </a:spcAft>
              <a:buClr>
                <a:schemeClr val="dk1"/>
              </a:buClr>
              <a:buSzPts val="1600"/>
              <a:buNone/>
            </a:pPr>
            <a:r>
              <a:t/>
            </a:r>
            <a:endParaRPr sz="1800"/>
          </a:p>
          <a:p>
            <a:pPr indent="0" lvl="0" marL="0" rtl="0" algn="l">
              <a:lnSpc>
                <a:spcPct val="90000"/>
              </a:lnSpc>
              <a:spcBef>
                <a:spcPts val="1000"/>
              </a:spcBef>
              <a:spcAft>
                <a:spcPts val="0"/>
              </a:spcAft>
              <a:buClr>
                <a:schemeClr val="dk1"/>
              </a:buClr>
              <a:buSzPts val="1600"/>
              <a:buNone/>
            </a:pPr>
            <a:r>
              <a:t/>
            </a:r>
            <a:endParaRPr/>
          </a:p>
        </p:txBody>
      </p:sp>
      <p:sp>
        <p:nvSpPr>
          <p:cNvPr id="164" name="Google Shape;164;g2a82f8a6cb5_0_11"/>
          <p:cNvSpPr txBox="1"/>
          <p:nvPr>
            <p:ph idx="10" type="dt"/>
          </p:nvPr>
        </p:nvSpPr>
        <p:spPr>
          <a:xfrm>
            <a:off x="297582" y="6159127"/>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cs-CZ"/>
              <a:t>21. prosince 2022</a:t>
            </a:r>
            <a:endParaRPr/>
          </a:p>
        </p:txBody>
      </p:sp>
      <p:sp>
        <p:nvSpPr>
          <p:cNvPr id="165" name="Google Shape;165;g2a82f8a6cb5_0_11"/>
          <p:cNvSpPr txBox="1"/>
          <p:nvPr>
            <p:ph idx="11" type="ftr"/>
          </p:nvPr>
        </p:nvSpPr>
        <p:spPr>
          <a:xfrm>
            <a:off x="4038600" y="6159127"/>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cs-CZ"/>
              <a:t>www.obcankari.cz</a:t>
            </a:r>
            <a:endParaRPr/>
          </a:p>
        </p:txBody>
      </p:sp>
      <p:sp>
        <p:nvSpPr>
          <p:cNvPr id="166" name="Google Shape;166;g2a82f8a6cb5_0_11"/>
          <p:cNvSpPr txBox="1"/>
          <p:nvPr>
            <p:ph idx="12" type="sldNum"/>
          </p:nvPr>
        </p:nvSpPr>
        <p:spPr>
          <a:xfrm>
            <a:off x="11353800" y="217445"/>
            <a:ext cx="612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pic>
        <p:nvPicPr>
          <p:cNvPr id="167" name="Google Shape;167;g2a82f8a6cb5_0_11"/>
          <p:cNvPicPr preferRelativeResize="0"/>
          <p:nvPr/>
        </p:nvPicPr>
        <p:blipFill>
          <a:blip r:embed="rId3">
            <a:alphaModFix/>
          </a:blip>
          <a:stretch>
            <a:fillRect/>
          </a:stretch>
        </p:blipFill>
        <p:spPr>
          <a:xfrm>
            <a:off x="8345350" y="3230700"/>
            <a:ext cx="2600325" cy="176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a82f8a6cb5_0_38"/>
          <p:cNvSpPr txBox="1"/>
          <p:nvPr>
            <p:ph type="title"/>
          </p:nvPr>
        </p:nvSpPr>
        <p:spPr>
          <a:xfrm>
            <a:off x="1139300" y="457200"/>
            <a:ext cx="9932100" cy="1432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E23D19"/>
              </a:buClr>
              <a:buSzPts val="3200"/>
              <a:buFont typeface="Calibri"/>
              <a:buNone/>
            </a:pPr>
            <a:r>
              <a:rPr lang="cs-CZ"/>
              <a:t> Člověk používá </a:t>
            </a:r>
            <a:r>
              <a:rPr lang="cs-CZ"/>
              <a:t>2 systémy myšlení: </a:t>
            </a:r>
            <a:endParaRPr/>
          </a:p>
        </p:txBody>
      </p:sp>
      <p:sp>
        <p:nvSpPr>
          <p:cNvPr id="173" name="Google Shape;173;g2a82f8a6cb5_0_38"/>
          <p:cNvSpPr txBox="1"/>
          <p:nvPr>
            <p:ph idx="1" type="body"/>
          </p:nvPr>
        </p:nvSpPr>
        <p:spPr>
          <a:xfrm>
            <a:off x="1139300" y="2243675"/>
            <a:ext cx="6591300" cy="3625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t/>
            </a:r>
            <a:endParaRPr sz="1800"/>
          </a:p>
          <a:p>
            <a:pPr indent="-342900" lvl="0" marL="457200" rtl="0" algn="l">
              <a:lnSpc>
                <a:spcPct val="90000"/>
              </a:lnSpc>
              <a:spcBef>
                <a:spcPts val="0"/>
              </a:spcBef>
              <a:spcAft>
                <a:spcPts val="0"/>
              </a:spcAft>
              <a:buSzPts val="1800"/>
              <a:buAutoNum type="arabicPeriod"/>
            </a:pPr>
            <a:r>
              <a:rPr lang="cs-CZ" sz="1800"/>
              <a:t>rychlé, intuitivní, ale chybující myšlení</a:t>
            </a:r>
            <a:endParaRPr sz="1800"/>
          </a:p>
          <a:p>
            <a:pPr indent="-342900" lvl="0" marL="457200" rtl="0" algn="l">
              <a:lnSpc>
                <a:spcPct val="90000"/>
              </a:lnSpc>
              <a:spcBef>
                <a:spcPts val="0"/>
              </a:spcBef>
              <a:spcAft>
                <a:spcPts val="0"/>
              </a:spcAft>
              <a:buSzPts val="1800"/>
              <a:buAutoNum type="arabicPeriod"/>
            </a:pPr>
            <a:r>
              <a:rPr lang="cs-CZ" sz="1800"/>
              <a:t>pomalejší, rozumové, logické, náročnější</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None/>
            </a:pPr>
            <a:r>
              <a:rPr lang="cs-CZ" sz="1800"/>
              <a:t>Když tedy uděláme chybu v úsudku jako v naší hádance, tak by Francis Bacon řekl, že se jedná o který typ Idolu?</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None/>
            </a:pPr>
            <a:r>
              <a:rPr lang="cs-CZ" sz="1800"/>
              <a:t>Zapište do tabulky.</a:t>
            </a:r>
            <a:endParaRPr sz="1800"/>
          </a:p>
          <a:p>
            <a:pPr indent="0" lvl="0" marL="0" rtl="0" algn="l">
              <a:lnSpc>
                <a:spcPct val="90000"/>
              </a:lnSpc>
              <a:spcBef>
                <a:spcPts val="0"/>
              </a:spcBef>
              <a:spcAft>
                <a:spcPts val="0"/>
              </a:spcAft>
              <a:buClr>
                <a:schemeClr val="dk1"/>
              </a:buClr>
              <a:buSzPts val="1600"/>
              <a:buNone/>
            </a:pPr>
            <a:r>
              <a:t/>
            </a:r>
            <a:endParaRPr sz="1800"/>
          </a:p>
          <a:p>
            <a:pPr indent="0" lvl="0" marL="0" rtl="0" algn="l">
              <a:lnSpc>
                <a:spcPct val="90000"/>
              </a:lnSpc>
              <a:spcBef>
                <a:spcPts val="0"/>
              </a:spcBef>
              <a:spcAft>
                <a:spcPts val="0"/>
              </a:spcAft>
              <a:buClr>
                <a:schemeClr val="dk1"/>
              </a:buClr>
              <a:buSzPts val="1600"/>
              <a:buNone/>
            </a:pPr>
            <a:r>
              <a:t/>
            </a:r>
            <a:endParaRPr sz="1800"/>
          </a:p>
          <a:p>
            <a:pPr indent="0" lvl="0" marL="0" rtl="0" algn="l">
              <a:lnSpc>
                <a:spcPct val="90000"/>
              </a:lnSpc>
              <a:spcBef>
                <a:spcPts val="1000"/>
              </a:spcBef>
              <a:spcAft>
                <a:spcPts val="0"/>
              </a:spcAft>
              <a:buClr>
                <a:schemeClr val="dk1"/>
              </a:buClr>
              <a:buSzPts val="1600"/>
              <a:buNone/>
            </a:pPr>
            <a:r>
              <a:t/>
            </a:r>
            <a:endParaRPr/>
          </a:p>
        </p:txBody>
      </p:sp>
      <p:sp>
        <p:nvSpPr>
          <p:cNvPr id="174" name="Google Shape;174;g2a82f8a6cb5_0_38"/>
          <p:cNvSpPr txBox="1"/>
          <p:nvPr>
            <p:ph idx="10" type="dt"/>
          </p:nvPr>
        </p:nvSpPr>
        <p:spPr>
          <a:xfrm>
            <a:off x="297582" y="6159127"/>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cs-CZ"/>
              <a:t>21. prosince 2022</a:t>
            </a:r>
            <a:endParaRPr/>
          </a:p>
        </p:txBody>
      </p:sp>
      <p:sp>
        <p:nvSpPr>
          <p:cNvPr id="175" name="Google Shape;175;g2a82f8a6cb5_0_38"/>
          <p:cNvSpPr txBox="1"/>
          <p:nvPr>
            <p:ph idx="11" type="ftr"/>
          </p:nvPr>
        </p:nvSpPr>
        <p:spPr>
          <a:xfrm>
            <a:off x="4038600" y="6159127"/>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cs-CZ"/>
              <a:t>www.obcankari.cz</a:t>
            </a:r>
            <a:endParaRPr/>
          </a:p>
        </p:txBody>
      </p:sp>
      <p:sp>
        <p:nvSpPr>
          <p:cNvPr id="176" name="Google Shape;176;g2a82f8a6cb5_0_38"/>
          <p:cNvSpPr txBox="1"/>
          <p:nvPr>
            <p:ph idx="12" type="sldNum"/>
          </p:nvPr>
        </p:nvSpPr>
        <p:spPr>
          <a:xfrm>
            <a:off x="11353800" y="217445"/>
            <a:ext cx="612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pic>
        <p:nvPicPr>
          <p:cNvPr id="177" name="Google Shape;177;g2a82f8a6cb5_0_38"/>
          <p:cNvPicPr preferRelativeResize="0"/>
          <p:nvPr/>
        </p:nvPicPr>
        <p:blipFill>
          <a:blip r:embed="rId3">
            <a:alphaModFix/>
          </a:blip>
          <a:stretch>
            <a:fillRect/>
          </a:stretch>
        </p:blipFill>
        <p:spPr>
          <a:xfrm>
            <a:off x="8700775" y="1321550"/>
            <a:ext cx="2466975" cy="3667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Vlastní návrh">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2018-05-21T11:34:04Z</dcterms:created>
  <dc:creator>Matyáš Trnka</dc:creator>
</cp:coreProperties>
</file>