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lD9UoTmGFgvkAP9rN3x4twXwH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80ab43be1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a80ab43be1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80ab43be1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a80ab43be1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80ab43be1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a80ab43be1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80ab43be1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a80ab43be1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80ab43be1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a80ab43be1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80ab43be1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a80ab43be1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a80ab43be1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a80ab43be1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>
  <p:cSld name="Úvodní sníme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/>
          <p:nvPr>
            <p:ph type="ctrTitle"/>
          </p:nvPr>
        </p:nvSpPr>
        <p:spPr>
          <a:xfrm>
            <a:off x="6310904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6310903" y="3758772"/>
            <a:ext cx="5631766" cy="83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 rot="10800000">
            <a:off x="5537183" y="2209593"/>
            <a:ext cx="5207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604" y="758237"/>
            <a:ext cx="38100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1139301" y="457200"/>
            <a:ext cx="36327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20"/>
          <p:cNvSpPr txBox="1"/>
          <p:nvPr>
            <p:ph idx="2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 rot="5400000">
            <a:off x="4288819" y="-1327569"/>
            <a:ext cx="3911787" cy="10218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 rot="5400000">
            <a:off x="1949981" y="-445556"/>
            <a:ext cx="5811838" cy="743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idx="1" type="subTitle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7179171" y="2971007"/>
            <a:ext cx="325037" cy="84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0855" y="2851655"/>
            <a:ext cx="11176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11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10737624" y="177995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>
  <p:cSld name="Porovnání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1139300" y="365125"/>
            <a:ext cx="102160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1139300" y="1685926"/>
            <a:ext cx="499468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2"/>
          <p:cNvSpPr txBox="1"/>
          <p:nvPr>
            <p:ph idx="2" type="body"/>
          </p:nvPr>
        </p:nvSpPr>
        <p:spPr>
          <a:xfrm>
            <a:off x="1139300" y="2509838"/>
            <a:ext cx="499468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9" name="Google Shape;39;p12"/>
          <p:cNvSpPr txBox="1"/>
          <p:nvPr>
            <p:ph idx="3" type="body"/>
          </p:nvPr>
        </p:nvSpPr>
        <p:spPr>
          <a:xfrm>
            <a:off x="6360702" y="2509838"/>
            <a:ext cx="499468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4" type="body"/>
          </p:nvPr>
        </p:nvSpPr>
        <p:spPr>
          <a:xfrm>
            <a:off x="6369475" y="1685926"/>
            <a:ext cx="499468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1139301" y="457200"/>
            <a:ext cx="36327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13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>
  <p:cSld name="Dva obsah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" type="body"/>
          </p:nvPr>
        </p:nvSpPr>
        <p:spPr>
          <a:xfrm>
            <a:off x="1135626" y="1844675"/>
            <a:ext cx="50464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4" name="Google Shape;54;p14"/>
          <p:cNvSpPr txBox="1"/>
          <p:nvPr>
            <p:ph idx="2" type="body"/>
          </p:nvPr>
        </p:nvSpPr>
        <p:spPr>
          <a:xfrm>
            <a:off x="6307394" y="1825625"/>
            <a:ext cx="50464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139300" y="1709738"/>
            <a:ext cx="1020814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" type="body"/>
          </p:nvPr>
        </p:nvSpPr>
        <p:spPr>
          <a:xfrm>
            <a:off x="1139300" y="4589463"/>
            <a:ext cx="1020815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E23D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0334" y="260397"/>
            <a:ext cx="642882" cy="81090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72h.gov.cz/cs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6257111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800"/>
              <a:buFont typeface="Calibri"/>
              <a:buNone/>
            </a:pPr>
            <a:r>
              <a:rPr lang="cs-CZ">
                <a:solidFill>
                  <a:srgbClr val="E23D19"/>
                </a:solidFill>
              </a:rPr>
              <a:t>Bouře v lesní osadě Vlčák</a:t>
            </a:r>
            <a:endParaRPr>
              <a:solidFill>
                <a:srgbClr val="E23D19"/>
              </a:solidFill>
            </a:endParaRPr>
          </a:p>
        </p:txBody>
      </p:sp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6292974" y="3758772"/>
            <a:ext cx="5631766" cy="83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rPr lang="cs-CZ"/>
              <a:t>		 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1" name="Google Shape;10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995" y="3673620"/>
            <a:ext cx="1368775" cy="13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idx="1" type="subTitle"/>
          </p:nvPr>
        </p:nvSpPr>
        <p:spPr>
          <a:xfrm>
            <a:off x="3657600" y="2349563"/>
            <a:ext cx="344128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Děkujeme za pozornost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Irena Eibenová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ctrTitle"/>
          </p:nvPr>
        </p:nvSpPr>
        <p:spPr>
          <a:xfrm>
            <a:off x="1524000" y="543132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</a:pPr>
            <a:r>
              <a:rPr lang="cs-CZ"/>
              <a:t>Bouře v lesní osadě Vlčák</a:t>
            </a:r>
            <a:endParaRPr/>
          </a:p>
        </p:txBody>
      </p:sp>
      <p:sp>
        <p:nvSpPr>
          <p:cNvPr id="107" name="Google Shape;107;p2"/>
          <p:cNvSpPr txBox="1"/>
          <p:nvPr>
            <p:ph idx="1" type="subTitle"/>
          </p:nvPr>
        </p:nvSpPr>
        <p:spPr>
          <a:xfrm>
            <a:off x="1524000" y="1555263"/>
            <a:ext cx="9144000" cy="4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99"/>
              <a:buFont typeface="Arial"/>
              <a:buNone/>
            </a:pPr>
            <a:r>
              <a:rPr lang="cs-CZ" sz="2894"/>
              <a:t>Trávíte víkend s partou přátel na chatě v </a:t>
            </a:r>
            <a:r>
              <a:rPr b="1" lang="cs-CZ" sz="2894"/>
              <a:t>lesní osadě Vlčák</a:t>
            </a:r>
            <a:r>
              <a:rPr lang="cs-CZ" sz="2894"/>
              <a:t>, hluboko v lese. Jste tam s dvěma staršími sousedy – panem Novákem (82 let) a paní Malinovou (76 let), kteří v osadě bydlí celoročně.</a:t>
            </a:r>
            <a:endParaRPr sz="289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999"/>
              <a:buFont typeface="Arial"/>
              <a:buNone/>
            </a:pPr>
            <a:r>
              <a:rPr lang="cs-CZ" sz="2894"/>
              <a:t>V sobotu večer se přižene minořádně </a:t>
            </a:r>
            <a:r>
              <a:rPr b="1" lang="cs-CZ" sz="2894"/>
              <a:t>prudká větrná bouře</a:t>
            </a:r>
            <a:r>
              <a:rPr lang="cs-CZ" sz="2894"/>
              <a:t>. Padají stromy, přetrhávají se dráty elektrického vedení a bahenní sesuv zablokuje jedinou cestu do osady.</a:t>
            </a:r>
            <a:endParaRPr sz="289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999"/>
              <a:buFont typeface="Arial"/>
              <a:buNone/>
            </a:pPr>
            <a:r>
              <a:rPr lang="cs-CZ" sz="2894"/>
              <a:t>Vypadne elektřina, přestane téct voda, mobilní signál je nedostupný.</a:t>
            </a:r>
            <a:endParaRPr sz="289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999"/>
              <a:buNone/>
            </a:pPr>
            <a:r>
              <a:rPr lang="cs-CZ" sz="2894"/>
              <a:t>Obchod v údolí je nedostupný. Kvůli bahnu, rozvodněném potoku a silnému větru není možné osadu opustit.</a:t>
            </a:r>
            <a:endParaRPr sz="289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999"/>
              <a:buFont typeface="Arial"/>
              <a:buNone/>
            </a:pPr>
            <a:r>
              <a:rPr lang="cs-CZ" sz="2894"/>
              <a:t>Venku je chladno (8 °C), uvnitř chaty začíná být zima.</a:t>
            </a:r>
            <a:endParaRPr sz="289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999"/>
              <a:buFont typeface="Arial"/>
              <a:buNone/>
            </a:pPr>
            <a:r>
              <a:rPr lang="cs-CZ" sz="2894"/>
              <a:t>Pan Novák má vysoký tlak a potřebuje pravidelné léky. Paní Malinová hůř chodí. Oba jsou odkázáni na pomoc ostatních.</a:t>
            </a:r>
            <a:endParaRPr sz="289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999"/>
              <a:buFont typeface="Arial"/>
              <a:buNone/>
            </a:pPr>
            <a:r>
              <a:rPr lang="cs-CZ" sz="2894"/>
              <a:t>Nikdo neví, jak dlouho bude situace trvat.</a:t>
            </a:r>
            <a:endParaRPr sz="2894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999"/>
              <a:buFont typeface="Arial"/>
              <a:buNone/>
            </a:pPr>
            <a:r>
              <a:rPr b="1" lang="cs-CZ" sz="2894"/>
              <a:t>Co uděláte?</a:t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2"/>
          <p:cNvSpPr txBox="1"/>
          <p:nvPr>
            <p:ph idx="10" type="dt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června 2025</a:t>
            </a:r>
            <a:endParaRPr/>
          </a:p>
        </p:txBody>
      </p:sp>
      <p:sp>
        <p:nvSpPr>
          <p:cNvPr id="109" name="Google Shape;109;p2"/>
          <p:cNvSpPr txBox="1"/>
          <p:nvPr>
            <p:ph idx="11" type="ftr"/>
          </p:nvPr>
        </p:nvSpPr>
        <p:spPr>
          <a:xfrm>
            <a:off x="783629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10737624" y="177995"/>
            <a:ext cx="12241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0770" y="4739295"/>
            <a:ext cx="1368775" cy="13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a80ab43be1_0_2"/>
          <p:cNvSpPr txBox="1"/>
          <p:nvPr>
            <p:ph type="ctrTitle"/>
          </p:nvPr>
        </p:nvSpPr>
        <p:spPr>
          <a:xfrm>
            <a:off x="1524000" y="543132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</a:pPr>
            <a:r>
              <a:rPr lang="cs-CZ"/>
              <a:t>Bouře v lesní osadě Vlčák</a:t>
            </a:r>
            <a:endParaRPr/>
          </a:p>
        </p:txBody>
      </p:sp>
      <p:sp>
        <p:nvSpPr>
          <p:cNvPr id="117" name="Google Shape;117;g3a80ab43be1_0_2"/>
          <p:cNvSpPr txBox="1"/>
          <p:nvPr>
            <p:ph idx="1" type="subTitle"/>
          </p:nvPr>
        </p:nvSpPr>
        <p:spPr>
          <a:xfrm>
            <a:off x="1524000" y="1555263"/>
            <a:ext cx="9144000" cy="4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2894"/>
              <a:t>Tísňové linky jsou nedostupné.</a:t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18" name="Google Shape;118;g3a80ab43be1_0_2"/>
          <p:cNvSpPr txBox="1"/>
          <p:nvPr>
            <p:ph idx="10" type="dt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června 2025</a:t>
            </a:r>
            <a:endParaRPr/>
          </a:p>
        </p:txBody>
      </p:sp>
      <p:sp>
        <p:nvSpPr>
          <p:cNvPr id="119" name="Google Shape;119;g3a80ab43be1_0_2"/>
          <p:cNvSpPr txBox="1"/>
          <p:nvPr>
            <p:ph idx="11" type="ftr"/>
          </p:nvPr>
        </p:nvSpPr>
        <p:spPr>
          <a:xfrm>
            <a:off x="783629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20" name="Google Shape;120;g3a80ab43be1_0_2"/>
          <p:cNvSpPr txBox="1"/>
          <p:nvPr>
            <p:ph idx="12" type="sldNum"/>
          </p:nvPr>
        </p:nvSpPr>
        <p:spPr>
          <a:xfrm>
            <a:off x="10737624" y="177995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21" name="Google Shape;121;g3a80ab43be1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8845" y="4631570"/>
            <a:ext cx="1368775" cy="13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80ab43be1_0_21"/>
          <p:cNvSpPr txBox="1"/>
          <p:nvPr>
            <p:ph type="ctrTitle"/>
          </p:nvPr>
        </p:nvSpPr>
        <p:spPr>
          <a:xfrm>
            <a:off x="1524000" y="543132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</a:pPr>
            <a:r>
              <a:rPr lang="cs-CZ"/>
              <a:t>Bouře v lesní osadě Vlčák</a:t>
            </a:r>
            <a:endParaRPr/>
          </a:p>
        </p:txBody>
      </p:sp>
      <p:sp>
        <p:nvSpPr>
          <p:cNvPr id="127" name="Google Shape;127;g3a80ab43be1_0_21"/>
          <p:cNvSpPr txBox="1"/>
          <p:nvPr>
            <p:ph idx="1" type="subTitle"/>
          </p:nvPr>
        </p:nvSpPr>
        <p:spPr>
          <a:xfrm>
            <a:off x="1524000" y="1555263"/>
            <a:ext cx="9144000" cy="4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2894"/>
              <a:t>Tísňové linky jsou nedostupné.</a:t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/>
              <a:t>Rozhodli jste se zvládnout 72 hodin svépomocí.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/>
              <a:t>Práce s pracovním listem.</a:t>
            </a:r>
            <a:endParaRPr sz="1800"/>
          </a:p>
        </p:txBody>
      </p:sp>
      <p:sp>
        <p:nvSpPr>
          <p:cNvPr id="128" name="Google Shape;128;g3a80ab43be1_0_21"/>
          <p:cNvSpPr txBox="1"/>
          <p:nvPr>
            <p:ph idx="10" type="dt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června 2025</a:t>
            </a:r>
            <a:endParaRPr/>
          </a:p>
        </p:txBody>
      </p:sp>
      <p:sp>
        <p:nvSpPr>
          <p:cNvPr id="129" name="Google Shape;129;g3a80ab43be1_0_21"/>
          <p:cNvSpPr txBox="1"/>
          <p:nvPr>
            <p:ph idx="11" type="ftr"/>
          </p:nvPr>
        </p:nvSpPr>
        <p:spPr>
          <a:xfrm>
            <a:off x="783629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30" name="Google Shape;130;g3a80ab43be1_0_21"/>
          <p:cNvSpPr txBox="1"/>
          <p:nvPr>
            <p:ph idx="12" type="sldNum"/>
          </p:nvPr>
        </p:nvSpPr>
        <p:spPr>
          <a:xfrm>
            <a:off x="10737624" y="177995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31" name="Google Shape;131;g3a80ab43be1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1145" y="4631445"/>
            <a:ext cx="1368775" cy="13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a80ab43be1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1275" y="4181050"/>
            <a:ext cx="2593300" cy="181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a80ab43be1_0_31"/>
          <p:cNvSpPr txBox="1"/>
          <p:nvPr>
            <p:ph type="ctrTitle"/>
          </p:nvPr>
        </p:nvSpPr>
        <p:spPr>
          <a:xfrm>
            <a:off x="1524000" y="543132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</a:pPr>
            <a:r>
              <a:rPr lang="cs-CZ"/>
              <a:t>Bouře v lesní osadě Vlčák</a:t>
            </a:r>
            <a:endParaRPr/>
          </a:p>
        </p:txBody>
      </p:sp>
      <p:sp>
        <p:nvSpPr>
          <p:cNvPr id="138" name="Google Shape;138;g3a80ab43be1_0_31"/>
          <p:cNvSpPr txBox="1"/>
          <p:nvPr>
            <p:ph idx="1" type="subTitle"/>
          </p:nvPr>
        </p:nvSpPr>
        <p:spPr>
          <a:xfrm>
            <a:off x="1524000" y="1555263"/>
            <a:ext cx="9144000" cy="4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2894"/>
              <a:t>Své odpovědi zkontrolujte podle příručky </a:t>
            </a:r>
            <a:r>
              <a:rPr b="1" lang="cs-CZ" sz="2894"/>
              <a:t>72 HODIN</a:t>
            </a:r>
            <a:endParaRPr b="1" sz="2894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cs-CZ" sz="2894" u="sng">
                <a:solidFill>
                  <a:schemeClr val="hlink"/>
                </a:solidFill>
                <a:hlinkClick r:id="rId3"/>
              </a:rPr>
              <a:t>https://www.72h.gov.cz/cs</a:t>
            </a:r>
            <a:endParaRPr b="1" sz="2894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2894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2894"/>
          </a:p>
        </p:txBody>
      </p:sp>
      <p:sp>
        <p:nvSpPr>
          <p:cNvPr id="139" name="Google Shape;139;g3a80ab43be1_0_31"/>
          <p:cNvSpPr txBox="1"/>
          <p:nvPr>
            <p:ph idx="10" type="dt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června 2025</a:t>
            </a:r>
            <a:endParaRPr/>
          </a:p>
        </p:txBody>
      </p:sp>
      <p:sp>
        <p:nvSpPr>
          <p:cNvPr id="140" name="Google Shape;140;g3a80ab43be1_0_31"/>
          <p:cNvSpPr txBox="1"/>
          <p:nvPr>
            <p:ph idx="11" type="ftr"/>
          </p:nvPr>
        </p:nvSpPr>
        <p:spPr>
          <a:xfrm>
            <a:off x="783629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41" name="Google Shape;141;g3a80ab43be1_0_31"/>
          <p:cNvSpPr txBox="1"/>
          <p:nvPr>
            <p:ph idx="12" type="sldNum"/>
          </p:nvPr>
        </p:nvSpPr>
        <p:spPr>
          <a:xfrm>
            <a:off x="10737624" y="177995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42" name="Google Shape;142;g3a80ab43be1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8845" y="4631570"/>
            <a:ext cx="1368775" cy="13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a80ab43be1_0_31" title="frame(5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3475" y="28859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80ab43be1_0_11"/>
          <p:cNvSpPr txBox="1"/>
          <p:nvPr>
            <p:ph type="ctrTitle"/>
          </p:nvPr>
        </p:nvSpPr>
        <p:spPr>
          <a:xfrm>
            <a:off x="1524000" y="543132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</a:pPr>
            <a:r>
              <a:rPr lang="cs-CZ"/>
              <a:t>Reflexe</a:t>
            </a:r>
            <a:endParaRPr/>
          </a:p>
        </p:txBody>
      </p:sp>
      <p:sp>
        <p:nvSpPr>
          <p:cNvPr id="149" name="Google Shape;149;g3a80ab43be1_0_11"/>
          <p:cNvSpPr txBox="1"/>
          <p:nvPr>
            <p:ph idx="1" type="subTitle"/>
          </p:nvPr>
        </p:nvSpPr>
        <p:spPr>
          <a:xfrm>
            <a:off x="1524000" y="1555263"/>
            <a:ext cx="9144000" cy="4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2894"/>
              <a:t>Co tě v této aktivitě překvapilo nebo co sis uvědomil/a?</a:t>
            </a:r>
            <a:endParaRPr sz="1800"/>
          </a:p>
        </p:txBody>
      </p:sp>
      <p:sp>
        <p:nvSpPr>
          <p:cNvPr id="150" name="Google Shape;150;g3a80ab43be1_0_11"/>
          <p:cNvSpPr txBox="1"/>
          <p:nvPr>
            <p:ph idx="10" type="dt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června 2025</a:t>
            </a:r>
            <a:endParaRPr/>
          </a:p>
        </p:txBody>
      </p:sp>
      <p:sp>
        <p:nvSpPr>
          <p:cNvPr id="151" name="Google Shape;151;g3a80ab43be1_0_11"/>
          <p:cNvSpPr txBox="1"/>
          <p:nvPr>
            <p:ph idx="11" type="ftr"/>
          </p:nvPr>
        </p:nvSpPr>
        <p:spPr>
          <a:xfrm>
            <a:off x="783629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52" name="Google Shape;152;g3a80ab43be1_0_11"/>
          <p:cNvSpPr txBox="1"/>
          <p:nvPr>
            <p:ph idx="12" type="sldNum"/>
          </p:nvPr>
        </p:nvSpPr>
        <p:spPr>
          <a:xfrm>
            <a:off x="10737624" y="177995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53" name="Google Shape;153;g3a80ab43be1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8845" y="4631570"/>
            <a:ext cx="1368775" cy="13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80ab43be1_0_42"/>
          <p:cNvSpPr txBox="1"/>
          <p:nvPr>
            <p:ph type="ctrTitle"/>
          </p:nvPr>
        </p:nvSpPr>
        <p:spPr>
          <a:xfrm>
            <a:off x="1524000" y="543132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</a:pPr>
            <a:r>
              <a:rPr lang="cs-CZ"/>
              <a:t>Čas na primikvíz</a:t>
            </a:r>
            <a:endParaRPr/>
          </a:p>
        </p:txBody>
      </p:sp>
      <p:sp>
        <p:nvSpPr>
          <p:cNvPr id="159" name="Google Shape;159;g3a80ab43be1_0_42"/>
          <p:cNvSpPr txBox="1"/>
          <p:nvPr>
            <p:ph idx="1" type="subTitle"/>
          </p:nvPr>
        </p:nvSpPr>
        <p:spPr>
          <a:xfrm>
            <a:off x="1524000" y="1555263"/>
            <a:ext cx="9144000" cy="4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2894"/>
              <a:t>Primikvíz je primitivní kvíz, který však motivuje k pozornějšímu vnímání informací.</a:t>
            </a:r>
            <a:endParaRPr sz="1800"/>
          </a:p>
        </p:txBody>
      </p:sp>
      <p:sp>
        <p:nvSpPr>
          <p:cNvPr id="160" name="Google Shape;160;g3a80ab43be1_0_42"/>
          <p:cNvSpPr txBox="1"/>
          <p:nvPr>
            <p:ph idx="10" type="dt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června 2025</a:t>
            </a:r>
            <a:endParaRPr/>
          </a:p>
        </p:txBody>
      </p:sp>
      <p:sp>
        <p:nvSpPr>
          <p:cNvPr id="161" name="Google Shape;161;g3a80ab43be1_0_42"/>
          <p:cNvSpPr txBox="1"/>
          <p:nvPr>
            <p:ph idx="11" type="ftr"/>
          </p:nvPr>
        </p:nvSpPr>
        <p:spPr>
          <a:xfrm>
            <a:off x="783629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62" name="Google Shape;162;g3a80ab43be1_0_42"/>
          <p:cNvSpPr txBox="1"/>
          <p:nvPr>
            <p:ph idx="12" type="sldNum"/>
          </p:nvPr>
        </p:nvSpPr>
        <p:spPr>
          <a:xfrm>
            <a:off x="10737624" y="177995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63" name="Google Shape;163;g3a80ab43be1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100" y="4300700"/>
            <a:ext cx="2823826" cy="212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a80ab43be1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9320" y="5054445"/>
            <a:ext cx="1368775" cy="13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80ab43be1_0_53"/>
          <p:cNvSpPr txBox="1"/>
          <p:nvPr>
            <p:ph type="ctrTitle"/>
          </p:nvPr>
        </p:nvSpPr>
        <p:spPr>
          <a:xfrm>
            <a:off x="1524000" y="543132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</a:pPr>
            <a:r>
              <a:rPr lang="cs-CZ"/>
              <a:t>Evakuační zavazadlo</a:t>
            </a:r>
            <a:endParaRPr/>
          </a:p>
        </p:txBody>
      </p:sp>
      <p:sp>
        <p:nvSpPr>
          <p:cNvPr id="170" name="Google Shape;170;g3a80ab43be1_0_53"/>
          <p:cNvSpPr txBox="1"/>
          <p:nvPr>
            <p:ph idx="1" type="subTitle"/>
          </p:nvPr>
        </p:nvSpPr>
        <p:spPr>
          <a:xfrm>
            <a:off x="1464175" y="1546913"/>
            <a:ext cx="9144000" cy="4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Co by si rodina na obrázku měla zabalit do evakuačního zavazadla? Za každou položku, která se shoduje s příručkou na str. 14, máte bod. </a:t>
            </a:r>
            <a:endParaRPr sz="25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Kdo vyhraje?</a:t>
            </a:r>
            <a:endParaRPr sz="2500"/>
          </a:p>
        </p:txBody>
      </p:sp>
      <p:sp>
        <p:nvSpPr>
          <p:cNvPr id="171" name="Google Shape;171;g3a80ab43be1_0_53"/>
          <p:cNvSpPr txBox="1"/>
          <p:nvPr>
            <p:ph idx="10" type="dt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června 2025</a:t>
            </a:r>
            <a:endParaRPr/>
          </a:p>
        </p:txBody>
      </p:sp>
      <p:sp>
        <p:nvSpPr>
          <p:cNvPr id="172" name="Google Shape;172;g3a80ab43be1_0_53"/>
          <p:cNvSpPr txBox="1"/>
          <p:nvPr>
            <p:ph idx="11" type="ftr"/>
          </p:nvPr>
        </p:nvSpPr>
        <p:spPr>
          <a:xfrm>
            <a:off x="783629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73" name="Google Shape;173;g3a80ab43be1_0_53"/>
          <p:cNvSpPr txBox="1"/>
          <p:nvPr>
            <p:ph idx="12" type="sldNum"/>
          </p:nvPr>
        </p:nvSpPr>
        <p:spPr>
          <a:xfrm>
            <a:off x="10737624" y="177995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74" name="Google Shape;174;g3a80ab43be1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8870" y="4610820"/>
            <a:ext cx="1368775" cy="13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a80ab43be1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0275" y="3260350"/>
            <a:ext cx="2971450" cy="25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a80ab43be1_0_53" title="frame(5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9200" y="4683226"/>
            <a:ext cx="1224000" cy="1223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80ab43be1_0_66"/>
          <p:cNvSpPr txBox="1"/>
          <p:nvPr>
            <p:ph type="ctrTitle"/>
          </p:nvPr>
        </p:nvSpPr>
        <p:spPr>
          <a:xfrm>
            <a:off x="1524000" y="543132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</a:pPr>
            <a:r>
              <a:rPr lang="cs-CZ"/>
              <a:t>Reflexe</a:t>
            </a:r>
            <a:endParaRPr/>
          </a:p>
        </p:txBody>
      </p:sp>
      <p:sp>
        <p:nvSpPr>
          <p:cNvPr id="182" name="Google Shape;182;g3a80ab43be1_0_66"/>
          <p:cNvSpPr txBox="1"/>
          <p:nvPr>
            <p:ph idx="1" type="subTitle"/>
          </p:nvPr>
        </p:nvSpPr>
        <p:spPr>
          <a:xfrm>
            <a:off x="1524000" y="1555263"/>
            <a:ext cx="9144000" cy="4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94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2894"/>
              <a:t>Co tě v této aktivitě překvapilo nebo co sis uvědomil/a?</a:t>
            </a:r>
            <a:endParaRPr sz="1800"/>
          </a:p>
        </p:txBody>
      </p:sp>
      <p:sp>
        <p:nvSpPr>
          <p:cNvPr id="183" name="Google Shape;183;g3a80ab43be1_0_66"/>
          <p:cNvSpPr txBox="1"/>
          <p:nvPr>
            <p:ph idx="10" type="dt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24. června 2025</a:t>
            </a:r>
            <a:endParaRPr/>
          </a:p>
        </p:txBody>
      </p:sp>
      <p:sp>
        <p:nvSpPr>
          <p:cNvPr id="184" name="Google Shape;184;g3a80ab43be1_0_66"/>
          <p:cNvSpPr txBox="1"/>
          <p:nvPr>
            <p:ph idx="11" type="ftr"/>
          </p:nvPr>
        </p:nvSpPr>
        <p:spPr>
          <a:xfrm>
            <a:off x="783629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85" name="Google Shape;185;g3a80ab43be1_0_66"/>
          <p:cNvSpPr txBox="1"/>
          <p:nvPr>
            <p:ph idx="12" type="sldNum"/>
          </p:nvPr>
        </p:nvSpPr>
        <p:spPr>
          <a:xfrm>
            <a:off x="10737624" y="177995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86" name="Google Shape;186;g3a80ab43be1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8845" y="4631570"/>
            <a:ext cx="1368775" cy="13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lastní návrh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2018-05-21T11:34:04Z</dcterms:created>
  <dc:creator>Matyáš Trnka</dc:creator>
</cp:coreProperties>
</file>