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1" roundtripDataSignature="AMtx7mg+jQGcIjZG/sNW4s0ebMg5zqAR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1aec668ab_0_3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f1aec668ab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f1aec668ab_0_3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1aec668ab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f1aec668ab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f1aec668ab_0_2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f1aec668ab_0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f1aec668ab_0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f1aec668ab_0_2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1aec668ab_0_3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f1aec668ab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f1aec668ab_0_3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6afeb1591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2b6afeb1591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f1aec668ab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f1aec668ab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f1aec668ab_0_3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f1aec668ab_0_3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f1aec668ab_0_3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f1aec668ab_0_3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1aec668ab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f1aec668ab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f1aec668ab_0_3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f1aec668ab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f1aec668ab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f1aec668ab_0_3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f1aec668ab_0_3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f1aec668ab_0_3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f1aec668ab_0_3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f1aec668ab_0_3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f1aec668ab_0_3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f1aec668ab_0_3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ba424a4eb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g2ba424a4eb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1aec668ab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f1aec668ab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f1aec668ab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1aec668ab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1aec668ab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f1aec668ab_0_2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1aec668ab_0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1aec668ab_0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f1aec668ab_0_2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1aec668ab_0_2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f1aec668ab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f1aec668ab_0_2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1aec668ab_0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f1aec668ab_0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f1aec668ab_0_2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1aec668ab_0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f1aec668ab_0_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f1aec668ab_0_2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1aec668ab_0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f1aec668ab_0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f1aec668ab_0_2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7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>
  <p:cSld name="Úvodní sníme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ctrTitle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 rot="10800000">
            <a:off x="5537183" y="2209593"/>
            <a:ext cx="5207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604" y="758237"/>
            <a:ext cx="38100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 rot="5400000">
            <a:off x="4288799" y="-1327676"/>
            <a:ext cx="3911700" cy="10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 rot="5400000">
            <a:off x="1949999" y="-445476"/>
            <a:ext cx="5811900" cy="7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" type="subTitle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7179171" y="2971007"/>
            <a:ext cx="325037" cy="84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855" y="2851655"/>
            <a:ext cx="11176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11016178" y="207530"/>
            <a:ext cx="949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>
  <p:cSld name="Porovnání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1139300" y="365125"/>
            <a:ext cx="10216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1139300" y="1685926"/>
            <a:ext cx="4994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1139300" y="2509838"/>
            <a:ext cx="49947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360702" y="2509838"/>
            <a:ext cx="49947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369475" y="1685926"/>
            <a:ext cx="4994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>
  <p:cSld name="Dva obsah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1135626" y="1844675"/>
            <a:ext cx="504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6307394" y="1825625"/>
            <a:ext cx="5046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1139300" y="1709738"/>
            <a:ext cx="102081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139300" y="4589463"/>
            <a:ext cx="102081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8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E23D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0334" y="260397"/>
            <a:ext cx="642882" cy="810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F.png" id="26" name="Google Shape;26;p10"/>
          <p:cNvPicPr preferRelativeResize="0"/>
          <p:nvPr/>
        </p:nvPicPr>
        <p:blipFill rotWithShape="1">
          <a:blip r:embed="rId2">
            <a:alphaModFix amt="33000"/>
          </a:blip>
          <a:srcRect b="0" l="0" r="0" t="0"/>
          <a:stretch/>
        </p:blipFill>
        <p:spPr>
          <a:xfrm>
            <a:off x="10452779" y="6042772"/>
            <a:ext cx="1440000" cy="525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16.jpg"/><Relationship Id="rId6" Type="http://schemas.openxmlformats.org/officeDocument/2006/relationships/image" Target="../media/image25.png"/><Relationship Id="rId7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26.png"/><Relationship Id="rId5" Type="http://schemas.openxmlformats.org/officeDocument/2006/relationships/image" Target="../media/image14.png"/><Relationship Id="rId6" Type="http://schemas.openxmlformats.org/officeDocument/2006/relationships/image" Target="../media/image19.jpg"/><Relationship Id="rId7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hra-o-zemi.cz/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42.png"/><Relationship Id="rId5" Type="http://schemas.openxmlformats.org/officeDocument/2006/relationships/image" Target="../media/image4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4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Relationship Id="rId4" Type="http://schemas.openxmlformats.org/officeDocument/2006/relationships/image" Target="../media/image45.jpg"/><Relationship Id="rId5" Type="http://schemas.openxmlformats.org/officeDocument/2006/relationships/image" Target="../media/image38.png"/><Relationship Id="rId6" Type="http://schemas.openxmlformats.org/officeDocument/2006/relationships/image" Target="../media/image41.jpg"/><Relationship Id="rId7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g"/><Relationship Id="rId4" Type="http://schemas.openxmlformats.org/officeDocument/2006/relationships/image" Target="../media/image36.jpg"/><Relationship Id="rId5" Type="http://schemas.openxmlformats.org/officeDocument/2006/relationships/image" Target="../media/image44.jpg"/><Relationship Id="rId6" Type="http://schemas.openxmlformats.org/officeDocument/2006/relationships/image" Target="../media/image3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g"/><Relationship Id="rId4" Type="http://schemas.openxmlformats.org/officeDocument/2006/relationships/image" Target="../media/image46.jpg"/><Relationship Id="rId5" Type="http://schemas.openxmlformats.org/officeDocument/2006/relationships/image" Target="../media/image36.jpg"/><Relationship Id="rId6" Type="http://schemas.openxmlformats.org/officeDocument/2006/relationships/image" Target="../media/image44.jpg"/><Relationship Id="rId7" Type="http://schemas.openxmlformats.org/officeDocument/2006/relationships/image" Target="../media/image3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inyurl.com/4fchaxhc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tinyurl.com/4fchaxh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tinyurl.com/4fchaxhc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hyperlink" Target="http://www.youtube.com/watch?v=yJNiN1mpoDw" TargetMode="External"/><Relationship Id="rId6" Type="http://schemas.openxmlformats.org/officeDocument/2006/relationships/image" Target="../media/image3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tinyurl.com/4fchaxhc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48.jpg"/><Relationship Id="rId5" Type="http://schemas.openxmlformats.org/officeDocument/2006/relationships/image" Target="../media/image12.jpg"/><Relationship Id="rId6" Type="http://schemas.openxmlformats.org/officeDocument/2006/relationships/hyperlink" Target="http://www.youtube.com/watch?v=NJdVLVPqOoo" TargetMode="External"/><Relationship Id="rId7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6257111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rPr lang="cs-CZ">
                <a:solidFill>
                  <a:srgbClr val="E23D19"/>
                </a:solidFill>
              </a:rPr>
              <a:t>Ekonomické systémy pro 21. století </a:t>
            </a:r>
            <a:endParaRPr>
              <a:solidFill>
                <a:srgbClr val="E23D19"/>
              </a:solidFill>
            </a:endParaRPr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6292974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>
                <a:solidFill>
                  <a:srgbClr val="E23D19"/>
                </a:solidFill>
              </a:rPr>
              <a:t>Základní poj</a:t>
            </a:r>
            <a:r>
              <a:rPr lang="cs-CZ">
                <a:solidFill>
                  <a:srgbClr val="E23D19"/>
                </a:solidFill>
              </a:rPr>
              <a:t>my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>
                <a:solidFill>
                  <a:srgbClr val="E23D19"/>
                </a:solidFill>
              </a:rPr>
              <a:t>2024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E23D19"/>
              </a:solidFill>
            </a:endParaRPr>
          </a:p>
        </p:txBody>
      </p:sp>
      <p:pic>
        <p:nvPicPr>
          <p:cNvPr descr="ACF_logolink_TRANS.png" id="102" name="Google Shape;102;p1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231842" y="6031068"/>
            <a:ext cx="3560223" cy="5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1aec668ab_0_322"/>
          <p:cNvSpPr txBox="1"/>
          <p:nvPr>
            <p:ph type="title"/>
          </p:nvPr>
        </p:nvSpPr>
        <p:spPr>
          <a:xfrm>
            <a:off x="1135625" y="365125"/>
            <a:ext cx="10218300" cy="170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Konečně dostanete prostor se na dalším slidu vyjádřit, jak je na tom společnost se spravedlností.</a:t>
            </a:r>
            <a:endParaRPr/>
          </a:p>
        </p:txBody>
      </p:sp>
      <p:sp>
        <p:nvSpPr>
          <p:cNvPr id="187" name="Google Shape;187;g1f1aec668ab_0_322"/>
          <p:cNvSpPr txBox="1"/>
          <p:nvPr>
            <p:ph idx="1" type="body"/>
          </p:nvPr>
        </p:nvSpPr>
        <p:spPr>
          <a:xfrm>
            <a:off x="1135625" y="2307425"/>
            <a:ext cx="10218300" cy="342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Metoda THINK - PAIR - SHARE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Zamysli 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Pobav se se sousedem 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Sděl svůj postoj třídě.</a:t>
            </a:r>
            <a:endParaRPr/>
          </a:p>
        </p:txBody>
      </p:sp>
      <p:sp>
        <p:nvSpPr>
          <p:cNvPr id="188" name="Google Shape;188;g1f1aec668ab_0_322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89" name="Google Shape;189;g1f1aec668ab_0_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25" y="3271075"/>
            <a:ext cx="5715025" cy="31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f1aec668ab_0_322"/>
          <p:cNvSpPr/>
          <p:nvPr/>
        </p:nvSpPr>
        <p:spPr>
          <a:xfrm>
            <a:off x="6076375" y="3638562"/>
            <a:ext cx="2798550" cy="1034250"/>
          </a:xfrm>
          <a:custGeom>
            <a:rect b="b" l="l" r="r" t="t"/>
            <a:pathLst>
              <a:path extrusionOk="0" h="41370" w="111942">
                <a:moveTo>
                  <a:pt x="89298" y="2004"/>
                </a:moveTo>
                <a:cubicBezTo>
                  <a:pt x="69597" y="2004"/>
                  <a:pt x="49426" y="-2270"/>
                  <a:pt x="30194" y="2004"/>
                </a:cubicBezTo>
                <a:cubicBezTo>
                  <a:pt x="19066" y="4477"/>
                  <a:pt x="0" y="6665"/>
                  <a:pt x="0" y="18065"/>
                </a:cubicBezTo>
                <a:cubicBezTo>
                  <a:pt x="0" y="21811"/>
                  <a:pt x="3133" y="25053"/>
                  <a:pt x="5782" y="27701"/>
                </a:cubicBezTo>
                <a:cubicBezTo>
                  <a:pt x="19565" y="41479"/>
                  <a:pt x="43735" y="43109"/>
                  <a:pt x="62958" y="39908"/>
                </a:cubicBezTo>
                <a:cubicBezTo>
                  <a:pt x="77002" y="37569"/>
                  <a:pt x="93513" y="42665"/>
                  <a:pt x="105359" y="34768"/>
                </a:cubicBezTo>
                <a:cubicBezTo>
                  <a:pt x="109760" y="31834"/>
                  <a:pt x="113506" y="24723"/>
                  <a:pt x="111141" y="19992"/>
                </a:cubicBezTo>
                <a:cubicBezTo>
                  <a:pt x="109627" y="16963"/>
                  <a:pt x="105183" y="16605"/>
                  <a:pt x="102789" y="14210"/>
                </a:cubicBezTo>
                <a:cubicBezTo>
                  <a:pt x="98930" y="10349"/>
                  <a:pt x="97048" y="3729"/>
                  <a:pt x="91868" y="2004"/>
                </a:cubicBezTo>
                <a:cubicBezTo>
                  <a:pt x="89016" y="1054"/>
                  <a:pt x="85880" y="2646"/>
                  <a:pt x="82874" y="26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1aec668ab_0_230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</a:pPr>
            <a:r>
              <a:rPr lang="cs-CZ"/>
              <a:t>Je společnost globálně spravedlivá?</a:t>
            </a:r>
            <a:endParaRPr/>
          </a:p>
        </p:txBody>
      </p:sp>
      <p:sp>
        <p:nvSpPr>
          <p:cNvPr id="197" name="Google Shape;197;g1f1aec668ab_0_230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Vyjádřete se. Think-pair-share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/>
              <a:t>Např. můžete říct i něco k dalším oblastem nespravedlnosti,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/>
              <a:t>říct, jak spravedlnost nastolit…</a:t>
            </a:r>
            <a:endParaRPr sz="2000"/>
          </a:p>
        </p:txBody>
      </p:sp>
      <p:sp>
        <p:nvSpPr>
          <p:cNvPr id="198" name="Google Shape;198;g1f1aec668ab_0_23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99" name="Google Shape;199;g1f1aec668ab_0_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413" y="33852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f1aec668ab_0_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9750" y="3738400"/>
            <a:ext cx="289560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1f1aec668ab_0_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4450" y="1441325"/>
            <a:ext cx="318135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f1aec668ab_0_2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724" y="3954175"/>
            <a:ext cx="1335425" cy="27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f1aec668ab_0_2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1088" y="4357863"/>
            <a:ext cx="20574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1aec668ab_0_296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 kterým tvrzením nejvíce souzníte</a:t>
            </a:r>
            <a:r>
              <a:rPr lang="cs-CZ"/>
              <a:t>? </a:t>
            </a:r>
            <a:r>
              <a:rPr lang="cs-CZ" sz="1400"/>
              <a:t>THINK-PAIR-SHARE</a:t>
            </a:r>
            <a:endParaRPr sz="1400"/>
          </a:p>
        </p:txBody>
      </p:sp>
      <p:sp>
        <p:nvSpPr>
          <p:cNvPr id="210" name="Google Shape;210;g1f1aec668ab_0_296"/>
          <p:cNvSpPr txBox="1"/>
          <p:nvPr>
            <p:ph idx="1" type="body"/>
          </p:nvPr>
        </p:nvSpPr>
        <p:spPr>
          <a:xfrm>
            <a:off x="824450" y="1488300"/>
            <a:ext cx="10529400" cy="424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Morální odpovědnost za bídu a klimatickou změnu nesou bohaté státy.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Morální odpovědnost za bídu a klimatickou změnu nesou jednotlivci.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Morální odpovědnost za bídu a klimatickou změnu nesou jednotlivci i státy.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Mám jiné tvrzení.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11" name="Google Shape;211;g1f1aec668ab_0_296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12" name="Google Shape;212;g1f1aec668ab_0_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7848" y="4803123"/>
            <a:ext cx="1732900" cy="17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f1aec668ab_0_296"/>
          <p:cNvPicPr preferRelativeResize="0"/>
          <p:nvPr/>
        </p:nvPicPr>
        <p:blipFill rotWithShape="1">
          <a:blip r:embed="rId4">
            <a:alphaModFix/>
          </a:blip>
          <a:srcRect b="10608" l="7477" r="1439" t="13565"/>
          <a:stretch/>
        </p:blipFill>
        <p:spPr>
          <a:xfrm>
            <a:off x="112425" y="4411400"/>
            <a:ext cx="5000300" cy="196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f1aec668ab_0_296"/>
          <p:cNvPicPr preferRelativeResize="0"/>
          <p:nvPr/>
        </p:nvPicPr>
        <p:blipFill rotWithShape="1">
          <a:blip r:embed="rId5">
            <a:alphaModFix/>
          </a:blip>
          <a:srcRect b="29762" l="6914" r="44701" t="39680"/>
          <a:stretch/>
        </p:blipFill>
        <p:spPr>
          <a:xfrm>
            <a:off x="1199213" y="5737325"/>
            <a:ext cx="2826726" cy="952375"/>
          </a:xfrm>
          <a:prstGeom prst="rect">
            <a:avLst/>
          </a:prstGeom>
          <a:noFill/>
          <a:ln cap="flat" cmpd="sng" w="9525">
            <a:solidFill>
              <a:srgbClr val="E13E1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5" name="Google Shape;215;g1f1aec668ab_0_296"/>
          <p:cNvPicPr preferRelativeResize="0"/>
          <p:nvPr/>
        </p:nvPicPr>
        <p:blipFill rotWithShape="1">
          <a:blip r:embed="rId6">
            <a:alphaModFix/>
          </a:blip>
          <a:srcRect b="12172" l="0" r="0" t="0"/>
          <a:stretch/>
        </p:blipFill>
        <p:spPr>
          <a:xfrm>
            <a:off x="9478413" y="3917650"/>
            <a:ext cx="254317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f1aec668ab_0_2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2725" y="3153350"/>
            <a:ext cx="24574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f1aec668ab_0_359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Odpovědnost osobní</a:t>
            </a:r>
            <a:endParaRPr/>
          </a:p>
        </p:txBody>
      </p:sp>
      <p:sp>
        <p:nvSpPr>
          <p:cNvPr id="223" name="Google Shape;223;g1f1aec668ab_0_359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f1aec668ab_0_359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6afeb1591_0_19"/>
          <p:cNvSpPr txBox="1"/>
          <p:nvPr>
            <p:ph idx="4294967295" type="body"/>
          </p:nvPr>
        </p:nvSpPr>
        <p:spPr>
          <a:xfrm>
            <a:off x="149900" y="1346775"/>
            <a:ext cx="11371200" cy="47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cs-CZ"/>
              <a:t>Češi a ekologie: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https://www.hra-o-zemi.cz/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cs-CZ"/>
              <a:t>Češi a charita: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Podle Světového indexu velkorysosti darovalo peníze na charitu či pomohlo cizímu člověku v předchozím roce  (2023) více lidí než v kterémkoliv roce za poslední desetiletí. Ze 119 zemí, které Index sleduje, právě Česká republika zaznamenala nejvyšší nárůst, když se v celkovém žebříčku posunula z původní 88. pozice na 13. místo.</a:t>
            </a:r>
            <a:endParaRPr/>
          </a:p>
        </p:txBody>
      </p:sp>
      <p:sp>
        <p:nvSpPr>
          <p:cNvPr id="230" name="Google Shape;230;g2b6afeb1591_0_19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rPr lang="cs-CZ"/>
              <a:t>Odpovědnost osobní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1" name="Google Shape;231;g2b6afeb1591_0_19"/>
          <p:cNvSpPr txBox="1"/>
          <p:nvPr>
            <p:ph idx="10" type="dt"/>
          </p:nvPr>
        </p:nvSpPr>
        <p:spPr>
          <a:xfrm>
            <a:off x="297569" y="6159125"/>
            <a:ext cx="520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/>
              <a:t>https://www.novinky.cz/clanek/finance-cesi-patri-mezi-nejstedrejsi-darce-na-charitu-davaji-cim-dal-vic-penez-40420621</a:t>
            </a:r>
            <a:endParaRPr b="1"/>
          </a:p>
        </p:txBody>
      </p:sp>
      <p:sp>
        <p:nvSpPr>
          <p:cNvPr id="232" name="Google Shape;232;g2b6afeb1591_0_19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233" name="Google Shape;233;g2b6afeb1591_0_19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34" name="Google Shape;234;g2b6afeb1591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450" y="8258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1aec668ab_0_31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Odpovědnost celospolečenská na úrovni státu - ekonomické modely pro 21. století</a:t>
            </a:r>
            <a:endParaRPr/>
          </a:p>
        </p:txBody>
      </p:sp>
      <p:sp>
        <p:nvSpPr>
          <p:cNvPr id="241" name="Google Shape;241;g1f1aec668ab_0_31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O co stát usiluje a proč? Jaké jsou jeho tradiční ekonomické cíle?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Na co/koho přitom zapomíná?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Jaká je budoucnost těchto cílů?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Co je decoupling a proč ho chceme?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Jak ho dosáhneme?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Příklad: doughnutová ekonomika.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Příklad: cirkulární ekonomika.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f1aec668ab_0_31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43" name="Google Shape;243;g1f1aec668ab_0_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513" y="46935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1f1aec668ab_0_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7298" y="2539173"/>
            <a:ext cx="4058500" cy="40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f1aec668ab_0_3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0100" y="4979638"/>
            <a:ext cx="1905000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f1aec668ab_0_315"/>
          <p:cNvSpPr txBox="1"/>
          <p:nvPr/>
        </p:nvSpPr>
        <p:spPr>
          <a:xfrm>
            <a:off x="8469450" y="3455200"/>
            <a:ext cx="1702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CHCE VĚDECKOU KONFERENCI!!!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f1aec668ab_0_37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Odpovědnost celospolečenská na úrovni státu - ekonomické modely pro 21. století</a:t>
            </a:r>
            <a:endParaRPr/>
          </a:p>
        </p:txBody>
      </p:sp>
      <p:sp>
        <p:nvSpPr>
          <p:cNvPr id="253" name="Google Shape;253;g1f1aec668ab_0_375"/>
          <p:cNvSpPr txBox="1"/>
          <p:nvPr>
            <p:ph idx="1" type="body"/>
          </p:nvPr>
        </p:nvSpPr>
        <p:spPr>
          <a:xfrm>
            <a:off x="1135625" y="1761350"/>
            <a:ext cx="5197800" cy="483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Celospolečenskou odpovědnost je třeba vyřešit společně. Problém to je natolik komplexní, že je třeba odborné specializace pro každou část zvlášť. Nemyslíte?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100"/>
              <a:t>Víte, jaký je rozdíl mezi slovem komplikovaný a komplexní?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100"/>
              <a:t>Komplikovaný problém má několik příčin nebo složitý řetězec příčin, ale jsou postižitelné.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100"/>
              <a:t>Komplexní problém má příliš mnoho příčin a proměnných, aby se daly zachytit všechny.</a:t>
            </a:r>
            <a:endParaRPr sz="1100"/>
          </a:p>
        </p:txBody>
      </p:sp>
      <p:sp>
        <p:nvSpPr>
          <p:cNvPr id="254" name="Google Shape;254;g1f1aec668ab_0_37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55" name="Google Shape;255;g1f1aec668ab_0_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7298" y="2539173"/>
            <a:ext cx="4058500" cy="40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1f1aec668ab_0_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6775" y="5083398"/>
            <a:ext cx="1619525" cy="15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f1aec668ab_0_375"/>
          <p:cNvSpPr txBox="1"/>
          <p:nvPr/>
        </p:nvSpPr>
        <p:spPr>
          <a:xfrm>
            <a:off x="8469450" y="3455200"/>
            <a:ext cx="1702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CHCE VĚDECKOU KONFERENCI!!!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f1aec668ab_0_33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64" name="Google Shape;264;g1f1aec668ab_0_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4645"/>
            <a:ext cx="11887199" cy="582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f1aec668ab_0_391"/>
          <p:cNvSpPr txBox="1"/>
          <p:nvPr>
            <p:ph idx="1" type="body"/>
          </p:nvPr>
        </p:nvSpPr>
        <p:spPr>
          <a:xfrm>
            <a:off x="567475" y="1825625"/>
            <a:ext cx="10786500" cy="481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plenární zasedání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jednání v sekcích - multitrack (v našem případě tuto část ztotožníme s výzkumem v expertní skupině)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posters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doprovodný program (např. degustace čokolády, koncert apod.)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publikace výstupů ve sborníku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500"/>
              <a:t>B</a:t>
            </a:r>
            <a:r>
              <a:rPr lang="cs-CZ" sz="2500"/>
              <a:t>ěhem konference je samozřejmostí pitný režim a drobné občerstvení.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500"/>
              <a:t>Za účast na konferencích se platí.</a:t>
            </a:r>
            <a:endParaRPr sz="2500"/>
          </a:p>
        </p:txBody>
      </p:sp>
      <p:sp>
        <p:nvSpPr>
          <p:cNvPr id="271" name="Google Shape;271;g1f1aec668ab_0_391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2" name="Google Shape;272;g1f1aec668ab_0_391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Shrňme si to:</a:t>
            </a:r>
            <a:endParaRPr/>
          </a:p>
        </p:txBody>
      </p:sp>
      <p:pic>
        <p:nvPicPr>
          <p:cNvPr id="273" name="Google Shape;273;g1f1aec668ab_0_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2388" y="5200650"/>
            <a:ext cx="27527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f1aec668ab_0_353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80" name="Google Shape;280;g1f1aec668ab_0_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5870"/>
            <a:ext cx="11887199" cy="332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</a:pPr>
            <a:r>
              <a:rPr lang="cs-CZ"/>
              <a:t>Je společnost globálně spravedlivá?</a:t>
            </a:r>
            <a:endParaRPr/>
          </a:p>
        </p:txBody>
      </p:sp>
      <p:sp>
        <p:nvSpPr>
          <p:cNvPr id="108" name="Google Shape;108;p4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21. prosince 2022</a:t>
            </a:r>
            <a:endParaRPr/>
          </a:p>
        </p:txBody>
      </p:sp>
      <p:sp>
        <p:nvSpPr>
          <p:cNvPr id="109" name="Google Shape;109;p4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10" name="Google Shape;110;p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Zvedněte</a:t>
            </a:r>
            <a:r>
              <a:rPr lang="cs-CZ"/>
              <a:t> ruku, pokud si myslíte, že společnost spravedlivá </a:t>
            </a:r>
            <a:r>
              <a:rPr b="1" lang="cs-CZ"/>
              <a:t>není.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Než začnete vysvětlovat svá stanoviska, zahrajme si minihru.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325" y="3005800"/>
            <a:ext cx="22193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f1aec668ab_0_366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87" name="Google Shape;287;g1f1aec668ab_0_366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Rozdělte si tituly</a:t>
            </a:r>
            <a:endParaRPr/>
          </a:p>
        </p:txBody>
      </p:sp>
      <p:sp>
        <p:nvSpPr>
          <p:cNvPr id="288" name="Google Shape;288;g1f1aec668ab_0_366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g1f1aec668ab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218" y="1676980"/>
            <a:ext cx="8859132" cy="485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Rozdělte se do expertních skupin podle své odbornosti: najděte zbytek obrázku</a:t>
            </a:r>
            <a:endParaRPr/>
          </a:p>
        </p:txBody>
      </p:sp>
      <p:sp>
        <p:nvSpPr>
          <p:cNvPr id="295" name="Google Shape;295;p2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96" name="Google Shape;296;p2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21. prosince 2022</a:t>
            </a:r>
            <a:endParaRPr/>
          </a:p>
        </p:txBody>
      </p:sp>
      <p:sp>
        <p:nvSpPr>
          <p:cNvPr id="297" name="Google Shape;297;p2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298" name="Google Shape;298;p2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99" name="Google Shape;29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488" y="2400213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425" y="22338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4388" y="37140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4363" y="20909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4488" y="39942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"/>
          <p:cNvSpPr txBox="1"/>
          <p:nvPr>
            <p:ph idx="4294967295" type="body"/>
          </p:nvPr>
        </p:nvSpPr>
        <p:spPr>
          <a:xfrm>
            <a:off x="1139300" y="1761350"/>
            <a:ext cx="10381800" cy="42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rPr lang="cs-CZ"/>
              <a:t>Staňte se odborníky ve své oblasti expertízy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0" name="Google Shape;310;p3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3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312" name="Google Shape;312;p3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13" name="Google Shape;3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467" y="3943517"/>
            <a:ext cx="3648916" cy="242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725" y="1690818"/>
            <a:ext cx="3952875" cy="196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5183" y="1605247"/>
            <a:ext cx="4114800" cy="308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9516" y="4591000"/>
            <a:ext cx="4346284" cy="2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ba424a4eb1_0_0"/>
          <p:cNvSpPr txBox="1"/>
          <p:nvPr>
            <p:ph idx="4294967295" type="body"/>
          </p:nvPr>
        </p:nvSpPr>
        <p:spPr>
          <a:xfrm>
            <a:off x="1139300" y="1761350"/>
            <a:ext cx="10381800" cy="42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ba424a4eb1_0_0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rPr lang="cs-CZ"/>
              <a:t>Připravte se na konferenci podle navržených témat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3" name="Google Shape;323;g2ba424a4eb1_0_0"/>
          <p:cNvSpPr txBox="1"/>
          <p:nvPr>
            <p:ph idx="10" type="dt"/>
          </p:nvPr>
        </p:nvSpPr>
        <p:spPr>
          <a:xfrm>
            <a:off x="297582" y="615912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ba424a4eb1_0_0"/>
          <p:cNvSpPr txBox="1"/>
          <p:nvPr>
            <p:ph idx="11" type="ftr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325" name="Google Shape;325;g2ba424a4eb1_0_0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26" name="Google Shape;326;g2ba424a4eb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742" y="1855592"/>
            <a:ext cx="3648916" cy="242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2ba424a4eb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75" y="4555642"/>
            <a:ext cx="4859650" cy="141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ba424a4eb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575" y="2319768"/>
            <a:ext cx="3952875" cy="196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ba424a4eb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7208" y="1829772"/>
            <a:ext cx="4114800" cy="308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ba424a4eb1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30016" y="4323575"/>
            <a:ext cx="4346284" cy="2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"/>
          <p:cNvSpPr txBox="1"/>
          <p:nvPr>
            <p:ph idx="1" type="subTitle"/>
          </p:nvPr>
        </p:nvSpPr>
        <p:spPr>
          <a:xfrm>
            <a:off x="2382375" y="2349575"/>
            <a:ext cx="4716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Děkujeme za pozornost!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Mgr. Irena Eibenová, Pr.D.&amp; Gin.Ton.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2024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1aec668ab_0_11"/>
          <p:cNvSpPr txBox="1"/>
          <p:nvPr>
            <p:ph type="title"/>
          </p:nvPr>
        </p:nvSpPr>
        <p:spPr>
          <a:xfrm>
            <a:off x="1135625" y="365125"/>
            <a:ext cx="10218300" cy="174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Znáte hru Aktivity nebo Párty Alias, kde se hádají slova tak, že je nakreslíte, slovně opíšete nebo mimicky předvedete, že?</a:t>
            </a:r>
            <a:endParaRPr/>
          </a:p>
        </p:txBody>
      </p:sp>
      <p:sp>
        <p:nvSpPr>
          <p:cNvPr id="119" name="Google Shape;119;g1f1aec668ab_0_11"/>
          <p:cNvSpPr txBox="1"/>
          <p:nvPr>
            <p:ph idx="1" type="body"/>
          </p:nvPr>
        </p:nvSpPr>
        <p:spPr>
          <a:xfrm>
            <a:off x="1135625" y="2307425"/>
            <a:ext cx="10218300" cy="342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Váš soused hádá </a:t>
            </a:r>
            <a:r>
              <a:rPr b="1" lang="cs-CZ"/>
              <a:t>celou větu</a:t>
            </a:r>
            <a:r>
              <a:rPr lang="cs-CZ"/>
              <a:t>. Pak se vystřídáte.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Kdo začne?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Budeš vysvětlovat, kreslit, předvádět? Ať rozhodne kolo štěstí!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http://tinyurl.com/4fchaxhc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1f1aec668ab_0_11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21" name="Google Shape;121;g1f1aec668ab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428" y="3766763"/>
            <a:ext cx="2995325" cy="22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f1aec668ab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78675" y="3931250"/>
            <a:ext cx="1914624" cy="191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1aec668ab_0_222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 jistotu:</a:t>
            </a:r>
            <a:endParaRPr/>
          </a:p>
        </p:txBody>
      </p:sp>
      <p:sp>
        <p:nvSpPr>
          <p:cNvPr id="129" name="Google Shape;129;g1f1aec668ab_0_222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Jednu větu dáme jako příklad.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http://tinyurl.com/4fchaxhc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f1aec668ab_0_222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1aec668ab_0_238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Příklad: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f1aec668ab_0_238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Venku prší.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f1aec668ab_0_238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39" name="Google Shape;139;g1f1aec668ab_0_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450" y="3202038"/>
            <a:ext cx="3267075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1aec668ab_0_246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Teď naostro. Roztočte kolo.</a:t>
            </a:r>
            <a:endParaRPr/>
          </a:p>
        </p:txBody>
      </p:sp>
      <p:sp>
        <p:nvSpPr>
          <p:cNvPr id="146" name="Google Shape;146;g1f1aec668ab_0_246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http://tinyurl.com/4fchaxhc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f1aec668ab_0_246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48" name="Google Shape;148;g1f1aec668ab_0_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0200" y="2774132"/>
            <a:ext cx="3929150" cy="28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1aec668ab_0_25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Věta:</a:t>
            </a:r>
            <a:endParaRPr/>
          </a:p>
        </p:txBody>
      </p:sp>
      <p:sp>
        <p:nvSpPr>
          <p:cNvPr id="155" name="Google Shape;155;g1f1aec668ab_0_25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Nůžky mezi nejbohatšími a nejchudšími lidmi světa se rozevírají.</a:t>
            </a:r>
            <a:endParaRPr/>
          </a:p>
        </p:txBody>
      </p:sp>
      <p:sp>
        <p:nvSpPr>
          <p:cNvPr id="156" name="Google Shape;156;g1f1aec668ab_0_25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57" name="Google Shape;157;g1f1aec668ab_0_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825" y="2589125"/>
            <a:ext cx="4340601" cy="37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f1aec668ab_0_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050" y="2713701"/>
            <a:ext cx="4683750" cy="3544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 old fashioned 1 minute silent countdown timer. &#10;&#10;This countdown timer was downloaded from Pixabay and is being used under a public domain license. &#10;&#10; CC0 Public Domain&#10;Free for commercial use &#10;No attribution required &#10;&#10;Pixabay timer download link &#10;https://pixabay.com/en/videos/countdown-counter-clock-time-1941/" id="159" name="Google Shape;159;g1f1aec668ab_0_255" title="classic countdown timer  - 1 Minute  - Silen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44000" y="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1aec668ab_0_26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Střídáme!</a:t>
            </a:r>
            <a:endParaRPr/>
          </a:p>
        </p:txBody>
      </p:sp>
      <p:sp>
        <p:nvSpPr>
          <p:cNvPr id="166" name="Google Shape;166;g1f1aec668ab_0_26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Nejdřív ale kolo štěstí: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http://tinyurl.com/4fchaxhc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f1aec668ab_0_26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68" name="Google Shape;168;g1f1aec668ab_0_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950" y="3429000"/>
            <a:ext cx="288607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1aec668ab_0_275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Věta:</a:t>
            </a:r>
            <a:endParaRPr/>
          </a:p>
        </p:txBody>
      </p:sp>
      <p:sp>
        <p:nvSpPr>
          <p:cNvPr id="175" name="Google Shape;175;g1f1aec668ab_0_275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400"/>
              <a:t>Klimatickou změnu způsobily bohaté státy, trpí ale hlavně státy chudé.</a:t>
            </a:r>
            <a:endParaRPr sz="2400"/>
          </a:p>
        </p:txBody>
      </p:sp>
      <p:sp>
        <p:nvSpPr>
          <p:cNvPr id="176" name="Google Shape;176;g1f1aec668ab_0_275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77" name="Google Shape;177;g1f1aec668ab_0_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4775" y="93069"/>
            <a:ext cx="2247225" cy="338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f1aec668ab_0_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125" y="2835225"/>
            <a:ext cx="5851598" cy="4022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 point: Fighting wealth inequality through climate policy" id="179" name="Google Shape;179;g1f1aec668ab_0_275"/>
          <p:cNvPicPr preferRelativeResize="0"/>
          <p:nvPr/>
        </p:nvPicPr>
        <p:blipFill rotWithShape="1">
          <a:blip r:embed="rId5">
            <a:alphaModFix/>
          </a:blip>
          <a:srcRect b="10178" l="18038" r="16533" t="6251"/>
          <a:stretch/>
        </p:blipFill>
        <p:spPr>
          <a:xfrm>
            <a:off x="7377300" y="3269900"/>
            <a:ext cx="4988752" cy="358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 old fashioned 3 minute silent countdown timer. &#10;&#10;This countdown timer was downloaded from Pixabay and is being used under a public domain license. &#10;&#10; CC0 Public Domain&#10;Free for commercial use &#10;No attribution required &#10;&#10;Pixabay timer download link &#10;https://pixabay.com/en/videos/countdown-counter-clock-time-1941/" id="180" name="Google Shape;180;g1f1aec668ab_0_275" title="Classic countdown timer  -  3 Minutes  -  Silent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9725" y="93075"/>
            <a:ext cx="2985050" cy="167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Vlastní návrh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2018-05-21T11:34:04Z</dcterms:created>
  <dc:creator>Matyáš Trnka</dc:creator>
</cp:coreProperties>
</file>