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5" roundtripDataSignature="AMtx7mjKj9dLvUUB2Etj53HvtDdzzDpg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0c3ed039e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0c3ed039e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60c3ed039e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0c3ed039e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60c3ed039e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60c3ed039e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0c3ed039e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0c3ed039e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60c3ed039e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0c3ed039e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60c3ed039e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60c3ed039e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0c3ed039e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60c3ed039e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0c3ed039e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0c3ed039e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60c3ed039e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0c3ed039e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60c3ed039e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60c3ed039e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0c3ed039e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0c3ed039e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60c3ed039e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0c3ed039e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0c3ed039e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60c3ed039e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0c3ed039e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60c3ed039e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60c3ed039e_0_1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0c3ed039e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60c3ed039e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60c3ed039e_0_1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60c3ed039e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60c3ed039e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60c3ed039e_0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0c3ed039e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60c3ed039e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60c3ed039e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10a497f68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10a497f68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610a497f68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10a497f68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610a497f68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610a497f68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10a497f68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610a497f68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610a497f68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0c3ed039e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60c3ed039e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60c3ed039e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0c3ed03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0c3ed039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60c3ed039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0c3ed039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0c3ed039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60c3ed039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0c3ed039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0c3ed039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60c3ed039e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0c3ed039e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0c3ed039e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60c3ed039e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0c3ed039e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0c3ed039e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60c3ed039e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0c3ed039e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0c3ed039e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60c3ed039e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0c3ed039e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0c3ed039e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60c3ed039e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8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4288819" y="-1327569"/>
            <a:ext cx="3911787" cy="1021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1949981" y="-445556"/>
            <a:ext cx="5811838" cy="743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1016178" y="207530"/>
            <a:ext cx="949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139300" y="365125"/>
            <a:ext cx="10216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1139300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1139300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360702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369475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1135626" y="184467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6307394" y="182562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1139300" y="1709738"/>
            <a:ext cx="1020814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139300" y="4589463"/>
            <a:ext cx="102081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F.png" id="26" name="Google Shape;26;p10"/>
          <p:cNvPicPr preferRelativeResize="0"/>
          <p:nvPr/>
        </p:nvPicPr>
        <p:blipFill rotWithShape="1">
          <a:blip r:embed="rId2">
            <a:alphaModFix amt="33000"/>
          </a:blip>
          <a:srcRect b="0" l="0" r="0" t="0"/>
          <a:stretch/>
        </p:blipFill>
        <p:spPr>
          <a:xfrm>
            <a:off x="10452779" y="6042772"/>
            <a:ext cx="1440000" cy="525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s.wikipedia.org/wiki/Lev_Kule%C5%A1ov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_gGl3LJ7vHc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bpTDvca7TCM" TargetMode="External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dYFevK2lDJI" TargetMode="External"/><Relationship Id="rId4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4H6Ux3l75Rc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7.png"/><Relationship Id="rId6" Type="http://schemas.openxmlformats.org/officeDocument/2006/relationships/image" Target="../media/image20.jpg"/><Relationship Id="rId7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heelofnames.com/fp7-cva" TargetMode="External"/><Relationship Id="rId4" Type="http://schemas.openxmlformats.org/officeDocument/2006/relationships/hyperlink" Target="https://wheelofnames.com/fp7-cva" TargetMode="External"/><Relationship Id="rId5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24.jpg"/><Relationship Id="rId6" Type="http://schemas.openxmlformats.org/officeDocument/2006/relationships/image" Target="../media/image20.jp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csfd.cz" TargetMode="External"/><Relationship Id="rId4" Type="http://schemas.openxmlformats.org/officeDocument/2006/relationships/hyperlink" Target="https://psychologie.cz/lasko-netrap-se-neni-logicke/" TargetMode="External"/><Relationship Id="rId5" Type="http://schemas.openxmlformats.org/officeDocument/2006/relationships/hyperlink" Target="https://www.paulekman.com/universal-emotions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about:bla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sfd.cz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257100" y="2064525"/>
            <a:ext cx="5265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rPr lang="cs-CZ">
                <a:solidFill>
                  <a:srgbClr val="E23D19"/>
                </a:solidFill>
              </a:rPr>
              <a:t>Emoce ve filmu</a:t>
            </a:r>
            <a:endParaRPr>
              <a:solidFill>
                <a:srgbClr val="E23D1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t/>
            </a:r>
            <a:endParaRPr>
              <a:solidFill>
                <a:srgbClr val="E23D19"/>
              </a:solidFill>
            </a:endParaRPr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6292975" y="3095925"/>
            <a:ext cx="56319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/>
              <a:t>Lekce na základě přednášky </a:t>
            </a:r>
            <a:r>
              <a:rPr lang="cs-CZ"/>
              <a:t>Mojmíra Sedláčka </a:t>
            </a:r>
            <a:r>
              <a:rPr lang="cs-CZ"/>
              <a:t>Psychologie filmu: co dělají snímky s našimi emocemi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2023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E23D19"/>
              </a:solidFill>
            </a:endParaRPr>
          </a:p>
        </p:txBody>
      </p:sp>
      <p:pic>
        <p:nvPicPr>
          <p:cNvPr descr="ACF_logolink_TRANS.png" id="102" name="Google Shape;102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231842" y="6031068"/>
            <a:ext cx="3560223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0c3ed039e_0_5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Odpovědi</a:t>
            </a:r>
            <a:endParaRPr/>
          </a:p>
        </p:txBody>
      </p:sp>
      <p:sp>
        <p:nvSpPr>
          <p:cNvPr id="182" name="Google Shape;182;g260c3ed039e_0_54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900"/>
              <a:t>5</a:t>
            </a:r>
            <a:r>
              <a:rPr lang="cs-CZ" sz="2900"/>
              <a:t>. Žánrů je v databázi 45</a:t>
            </a:r>
            <a:r>
              <a:rPr b="1" lang="cs-CZ" sz="2900"/>
              <a:t>			</a:t>
            </a:r>
            <a:r>
              <a:rPr lang="cs-CZ" sz="2900">
                <a:solidFill>
                  <a:srgbClr val="E13E19"/>
                </a:solidFill>
              </a:rPr>
              <a:t>2 bo</a:t>
            </a:r>
            <a:r>
              <a:rPr lang="cs-CZ" sz="2900">
                <a:solidFill>
                  <a:srgbClr val="E13E19"/>
                </a:solidFill>
              </a:rPr>
              <a:t>dy za správnou odpověď                                                                                                         (uznáváme i 43, 44, 46, 47)</a:t>
            </a:r>
            <a:endParaRPr sz="2900">
              <a:solidFill>
                <a:srgbClr val="E13E1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900"/>
              <a:t>6. 										</a:t>
            </a:r>
            <a:r>
              <a:rPr lang="cs-CZ" sz="2900">
                <a:solidFill>
                  <a:srgbClr val="E13E19"/>
                </a:solidFill>
              </a:rPr>
              <a:t>0,25 bodů za každý žánr</a:t>
            </a:r>
            <a:endParaRPr sz="2900">
              <a:solidFill>
                <a:srgbClr val="E13E19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83" name="Google Shape;183;g260c3ed039e_0_5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4" name="Google Shape;184;g260c3ed039e_0_54"/>
          <p:cNvSpPr txBox="1"/>
          <p:nvPr/>
        </p:nvSpPr>
        <p:spPr>
          <a:xfrm>
            <a:off x="864550" y="4565425"/>
            <a:ext cx="5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60c3ed039e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41001"/>
            <a:ext cx="12192001" cy="291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0c3ed039e_0_9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Odpovědi</a:t>
            </a:r>
            <a:endParaRPr/>
          </a:p>
        </p:txBody>
      </p:sp>
      <p:sp>
        <p:nvSpPr>
          <p:cNvPr id="192" name="Google Shape;192;g260c3ed039e_0_9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900"/>
              <a:t>7</a:t>
            </a:r>
            <a:r>
              <a:rPr lang="cs-CZ" sz="2900"/>
              <a:t>. V hlavě</a:t>
            </a:r>
            <a:r>
              <a:rPr b="1" lang="cs-CZ" sz="2900"/>
              <a:t>												</a:t>
            </a:r>
            <a:r>
              <a:rPr lang="cs-CZ" sz="2900">
                <a:solidFill>
                  <a:srgbClr val="E13E19"/>
                </a:solidFill>
              </a:rPr>
              <a:t>1</a:t>
            </a:r>
            <a:r>
              <a:rPr lang="cs-CZ" sz="2900">
                <a:solidFill>
                  <a:srgbClr val="E13E19"/>
                </a:solidFill>
              </a:rPr>
              <a:t> bod                                                                                                </a:t>
            </a:r>
            <a:endParaRPr sz="2900">
              <a:solidFill>
                <a:srgbClr val="E13E1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900"/>
              <a:t>8</a:t>
            </a:r>
            <a:r>
              <a:rPr lang="cs-CZ" sz="2900"/>
              <a:t>. 	Radost, strach, hněv, znechucení, smutek	</a:t>
            </a:r>
            <a:r>
              <a:rPr lang="cs-CZ" sz="2900">
                <a:solidFill>
                  <a:srgbClr val="E13E19"/>
                </a:solidFill>
              </a:rPr>
              <a:t>0,25 bodů za každou</a:t>
            </a:r>
            <a:r>
              <a:rPr lang="cs-CZ" sz="2900"/>
              <a:t>								</a:t>
            </a:r>
            <a:endParaRPr sz="2900">
              <a:solidFill>
                <a:srgbClr val="E13E19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93" name="Google Shape;193;g260c3ed039e_0_9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4" name="Google Shape;194;g260c3ed039e_0_95"/>
          <p:cNvSpPr txBox="1"/>
          <p:nvPr/>
        </p:nvSpPr>
        <p:spPr>
          <a:xfrm>
            <a:off x="864550" y="4565425"/>
            <a:ext cx="5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60c3ed039e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888" y="3362050"/>
            <a:ext cx="180022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0c3ed039e_0_72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Sečtěte body</a:t>
            </a:r>
            <a:endParaRPr/>
          </a:p>
        </p:txBody>
      </p:sp>
      <p:sp>
        <p:nvSpPr>
          <p:cNvPr id="202" name="Google Shape;202;g260c3ed039e_0_72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60c3ed039e_0_7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04" name="Google Shape;204;g260c3ed039e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525" y="1825625"/>
            <a:ext cx="3911700" cy="39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0c3ed039e_0_6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Blahopřejeme vítězům!</a:t>
            </a:r>
            <a:endParaRPr/>
          </a:p>
        </p:txBody>
      </p:sp>
      <p:sp>
        <p:nvSpPr>
          <p:cNvPr id="211" name="Google Shape;211;g260c3ed039e_0_64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60c3ed039e_0_6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3" name="Google Shape;213;g260c3ed039e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050" y="1983075"/>
            <a:ext cx="7215549" cy="32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/>
              <a:t>Emoce ve filmu</a:t>
            </a:r>
            <a:endParaRPr/>
          </a:p>
        </p:txBody>
      </p:sp>
      <p:sp>
        <p:nvSpPr>
          <p:cNvPr id="219" name="Google Shape;219;p4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Obsahuje film emoce nebo film emoce vyvolává?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/>
              <a:t>I tyto otázky si pokládal </a:t>
            </a:r>
            <a:r>
              <a:rPr lang="cs-CZ"/>
              <a:t>Lev Vladimirovič Kulešov (1899-1970), který spoluzaložil první filmovou vzdělávací instituci na světě – Moskevskou filmovou školu.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https://cs.wikipedia.org/wiki/Lev_Kule%C5%A1ov</a:t>
            </a:r>
            <a:endParaRPr/>
          </a:p>
        </p:txBody>
      </p:sp>
      <p:sp>
        <p:nvSpPr>
          <p:cNvPr id="220" name="Google Shape;220;p4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prosince 2022</a:t>
            </a:r>
            <a:endParaRPr/>
          </a:p>
        </p:txBody>
      </p:sp>
      <p:sp>
        <p:nvSpPr>
          <p:cNvPr id="221" name="Google Shape;221;p4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222" name="Google Shape;222;p4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23" name="Google Shape;2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075" y="1257083"/>
            <a:ext cx="3404900" cy="47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0c3ed039e_0_109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/>
              <a:t>Emoce ve filmu</a:t>
            </a:r>
            <a:endParaRPr/>
          </a:p>
        </p:txBody>
      </p:sp>
      <p:sp>
        <p:nvSpPr>
          <p:cNvPr id="229" name="Google Shape;229;g260c3ed039e_0_109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prosince 2022</a:t>
            </a:r>
            <a:endParaRPr/>
          </a:p>
        </p:txBody>
      </p:sp>
      <p:sp>
        <p:nvSpPr>
          <p:cNvPr id="230" name="Google Shape;230;g260c3ed039e_0_109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231" name="Google Shape;231;g260c3ed039e_0_109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32" name="Google Shape;232;g260c3ed039e_0_109" title="Kuleshov Effect / Effetto Kulesh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150" y="1800637"/>
            <a:ext cx="5789750" cy="3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60c3ed039e_0_109"/>
          <p:cNvSpPr txBox="1"/>
          <p:nvPr>
            <p:ph idx="1" type="body"/>
          </p:nvPr>
        </p:nvSpPr>
        <p:spPr>
          <a:xfrm>
            <a:off x="1230975" y="2477350"/>
            <a:ext cx="36327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rPr lang="cs-CZ" sz="1613"/>
              <a:t>F</a:t>
            </a:r>
            <a:r>
              <a:rPr lang="cs-CZ" sz="1613"/>
              <a:t>ilm emoce nemusí obsahovat, aby je vyvolával!</a:t>
            </a:r>
            <a:endParaRPr sz="1613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613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613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613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rPr lang="cs-CZ" sz="1613"/>
              <a:t>Příklad  Kulešovův efekt:</a:t>
            </a:r>
            <a:endParaRPr sz="1468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rPr lang="cs-CZ" sz="1616"/>
              <a:t>Všimněte si, jak máte tendenci interpretovat hercův neutrální výraz.</a:t>
            </a:r>
            <a:endParaRPr sz="161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61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61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613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613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rPr lang="cs-CZ" sz="1613"/>
              <a:t>Záběr posuzujeme podle kontextu.</a:t>
            </a:r>
            <a:endParaRPr sz="161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468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1468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0c3ed039e_0_120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Pozorujte, co přispívá k vyvolání emocí v následujících dvou seriálových ukázkách:</a:t>
            </a:r>
            <a:endParaRPr/>
          </a:p>
        </p:txBody>
      </p:sp>
      <p:sp>
        <p:nvSpPr>
          <p:cNvPr id="240" name="Google Shape;240;g260c3ed039e_0_12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1" name="Google Shape;241;g260c3ed039e_0_120"/>
          <p:cNvSpPr txBox="1"/>
          <p:nvPr/>
        </p:nvSpPr>
        <p:spPr>
          <a:xfrm>
            <a:off x="3544500" y="3063775"/>
            <a:ext cx="510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Kdo jako první uhodne název seriálu?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0c3ed039e_0_128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sendvič poprvé</a:t>
            </a:r>
            <a:endParaRPr/>
          </a:p>
        </p:txBody>
      </p:sp>
      <p:sp>
        <p:nvSpPr>
          <p:cNvPr id="248" name="Google Shape;248;g260c3ed039e_0_12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249" name="Google Shape;249;g260c3ed039e_0_128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Podívejte se na  scénu ze známého seriálu. Cca 2 minuty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Vyberte, jestli se budete dívat česky nebo na dalším slidu  anglicky.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60c3ed039e_0_128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1" name="Google Shape;251;g260c3ed039e_0_128" title="Přátelé - Ross Geller - Můj sendvič CZ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075" y="1206975"/>
            <a:ext cx="6967775" cy="39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0c3ed039e_0_150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sendvič poprvé</a:t>
            </a:r>
            <a:endParaRPr/>
          </a:p>
        </p:txBody>
      </p:sp>
      <p:sp>
        <p:nvSpPr>
          <p:cNvPr id="258" name="Google Shape;258;g260c3ed039e_0_15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259" name="Google Shape;259;g260c3ed039e_0_150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anglicky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60c3ed039e_0_15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he One With Ross' Sandwich | Friends &#10;10 Times We Realised Phoebe Buffay is Crazy: http://bit.ly/PhoebeIsCrazy &#10;Subscribe to Comedy Central: http://bit.ly/SubscribeCC&#10;&#10;----------------------&#10;&#10;The One With The Birth: http://bit.ly/TheOneWithTheBirth&#10;The One With The Boobies: http://bit.ly/TheOneWithBoobies&#10;&#10;----------------------&#10;&#10;Catch Friends weekdays at 5pm on Comedy Central // Watch more of your favourite clips in our show playlist: http://bit.ly/10dsaMt&#10;&#10;Check out the Comedy Central UK website: http://bit.ly/1iBXF6j&#10;&#10;----------------------" id="261" name="Google Shape;261;g260c3ed039e_0_150" title="&quot;My sandwich? MY SANDWICH!&quot; | Frien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825" y="1655927"/>
            <a:ext cx="6775991" cy="38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0c3ed039e_0_138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sendvič podruhé</a:t>
            </a:r>
            <a:endParaRPr/>
          </a:p>
        </p:txBody>
      </p:sp>
      <p:sp>
        <p:nvSpPr>
          <p:cNvPr id="268" name="Google Shape;268;g260c3ed039e_0_13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269" name="Google Shape;269;g260c3ed039e_0_138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Podívejte se na  stejnou scénu.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Co změnilo její vyznění?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60c3ed039e_0_138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&quot;Friends&quot;: Ross Geller without laugh track = psychopath&#10;&#10;לעוד סרטונים וכתבות הכנסו לעמוד הפייסבוק שלנו:&#10;&#10;https://www.facebook.com/TVBee.co.il" id="271" name="Google Shape;271;g260c3ed039e_0_138" title="&quot;Friends&quot;: Ross Geller without laugh track = psychopa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024" y="1230600"/>
            <a:ext cx="7252050" cy="40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</a:pPr>
            <a:r>
              <a:rPr lang="cs-CZ"/>
              <a:t>Kvíz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Pracujte ve dvojicích až šesticích. Čím větší skupina, tím větší šance na výhru.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Odpovědi pište na papír.</a:t>
            </a:r>
            <a:endParaRPr sz="1800"/>
          </a:p>
        </p:txBody>
      </p:sp>
      <p:sp>
        <p:nvSpPr>
          <p:cNvPr id="109" name="Google Shape;109;p2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prosince 2022</a:t>
            </a:r>
            <a:endParaRPr/>
          </a:p>
        </p:txBody>
      </p:sp>
      <p:sp>
        <p:nvSpPr>
          <p:cNvPr id="110" name="Google Shape;110;p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11" name="Google Shape;111;p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0c3ed039e_0_160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 dvojici: přečtěte si tvrzení a vysvětlete ho. Jak ho chápete? Použijte příklady.</a:t>
            </a:r>
            <a:endParaRPr/>
          </a:p>
        </p:txBody>
      </p:sp>
      <p:sp>
        <p:nvSpPr>
          <p:cNvPr id="278" name="Google Shape;278;g260c3ed039e_0_160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„NAŠE MOZKY SE NEVYVINULY, ABY SLEDOVALY FILMY. NAOPAK FILMY SE VYVINULY TAK, ABY VYUŽILY TOHO, JAK JSOU NAŠE MOZKY ZKONSTRUOVANÉ.“ (JEFFREY ZACKS)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60c3ed039e_0_16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0c3ed039e_0_178"/>
          <p:cNvSpPr txBox="1"/>
          <p:nvPr>
            <p:ph idx="1" type="body"/>
          </p:nvPr>
        </p:nvSpPr>
        <p:spPr>
          <a:xfrm>
            <a:off x="1135625" y="1825625"/>
            <a:ext cx="10218300" cy="457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„NAŠE MOZKY SE NEVYVINULY, ABY SLEDOVALY FILMY. NAOPAK FILMY SE VYVINULY TAK, ABY VYUŽILY TOHO, JAK JSOU NAŠE MOZKY ZKONSTRUOVANÉ.“ (JEFFREY ZACKS)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Znamená to, že nejdříve teoretik řekl, že pro vyvolání pocitu úzkosti je třeba, aby byl záběr kamery v konkrétním uhlu, nebo nejdřív byl film, který vyvolal úzkost, následně se analyzovalo, co úzkost u diváků vyvolalo?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Znamená to, že u filmu prožíváme strach a radost, přestože víme, že jsme v kině?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Znamená to, že máme tělesné reakce typu slzy, zrychlený tep, pocení, husí kůži, rozšířené zorničky, protože mozek částečně neumí zpracovat to, že se díváme na pouhou fikci?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60c3ed039e_0_178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0c3ed039e_0_18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„FILM JE TAK TĚŽKÉ VYSVĚTLIT, PROTOŽE JE TAK LEHKÉ HO POCHOPIT.“ CHRISTIAN METZ </a:t>
            </a:r>
            <a:endParaRPr/>
          </a:p>
        </p:txBody>
      </p:sp>
      <p:sp>
        <p:nvSpPr>
          <p:cNvPr id="293" name="Google Shape;293;g260c3ed039e_0_18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Počátky </a:t>
            </a:r>
            <a:r>
              <a:rPr lang="cs-CZ"/>
              <a:t>psychologie filmu 1916: Hugo Münsterberg 1916 Photoplay (Fotohra: psychologická studie).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60c3ed039e_0_18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95" name="Google Shape;295;g260c3ed039e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650" y="2911413"/>
            <a:ext cx="17907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0c3ed039e_0_169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Emoce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60c3ed039e_0_169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Co jsou emoce?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Jak souvisí s rozumem?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Kolik máme emocí?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Kdo je studoval?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Je výběr druhů emocí ve filmu V hlavě náhodný?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Jak emoce souvisí s jednotlivými filmovými žánry?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Proč jsme na začátku hodiny dělali kvíz o ČSFD?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To vše se dozvíte při práci na pracovním listu Emoce ve filmu</a:t>
            </a:r>
            <a:endParaRPr/>
          </a:p>
        </p:txBody>
      </p:sp>
      <p:sp>
        <p:nvSpPr>
          <p:cNvPr id="303" name="Google Shape;303;g260c3ed039e_0_169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04" name="Google Shape;304;g260c3ed039e_0_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100" y="5672425"/>
            <a:ext cx="2098375" cy="10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610a497f68_0_2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Emoce - pamatujete si?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610a497f68_0_2"/>
          <p:cNvSpPr txBox="1"/>
          <p:nvPr>
            <p:ph idx="1" type="body"/>
          </p:nvPr>
        </p:nvSpPr>
        <p:spPr>
          <a:xfrm>
            <a:off x="1135625" y="1277525"/>
            <a:ext cx="10218300" cy="445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Co jsou emoce?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Jak souvisí s rozumem?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Jak souvisí s filmem?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Kolik máme emocí?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Kdo je studoval?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Je výběr druhů emocí ve filmu V hlavě náhodný?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Jak emoce souvisí s jednotlivými filmovými žánry?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Jsou emoce z uměleckého hlediska stejně “hodnotné”?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610a497f68_0_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13" name="Google Shape;313;g2610a497f6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875" y="365118"/>
            <a:ext cx="3830851" cy="19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610a497f68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50" y="4664194"/>
            <a:ext cx="3968550" cy="20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610a497f68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799" y="4664199"/>
            <a:ext cx="3737900" cy="18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610a497f68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0188" y="237172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2610a497f68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3025" y="4890538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10a497f68_0_16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Analýza několika žánrů </a:t>
            </a:r>
            <a:r>
              <a:rPr lang="cs-CZ" sz="2800">
                <a:solidFill>
                  <a:schemeClr val="dk1"/>
                </a:solidFill>
              </a:rPr>
              <a:t>  </a:t>
            </a:r>
            <a:r>
              <a:rPr lang="cs-CZ" sz="2500" u="sng">
                <a:solidFill>
                  <a:schemeClr val="hlink"/>
                </a:solidFill>
                <a:hlinkClick r:id="rId3"/>
              </a:rPr>
              <a:t>https://wheelofnames.com/fp7-cva</a:t>
            </a:r>
            <a:endParaRPr sz="4100"/>
          </a:p>
        </p:txBody>
      </p:sp>
      <p:sp>
        <p:nvSpPr>
          <p:cNvPr id="324" name="Google Shape;324;g2610a497f68_0_16"/>
          <p:cNvSpPr txBox="1"/>
          <p:nvPr>
            <p:ph idx="1" type="body"/>
          </p:nvPr>
        </p:nvSpPr>
        <p:spPr>
          <a:xfrm>
            <a:off x="342425" y="1475075"/>
            <a:ext cx="11011500" cy="523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cs-CZ" sz="2300"/>
              <a:t>Rozdělte se do pěti skupin.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cs-CZ" sz="2300"/>
              <a:t>Pomocí </a:t>
            </a:r>
            <a:r>
              <a:rPr lang="cs-CZ" sz="2300" u="sng">
                <a:solidFill>
                  <a:schemeClr val="hlink"/>
                </a:solidFill>
                <a:hlinkClick r:id="rId4"/>
              </a:rPr>
              <a:t>odkazu</a:t>
            </a:r>
            <a:r>
              <a:rPr lang="cs-CZ" sz="2300"/>
              <a:t> si vylosujte typ filmů.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cs-CZ" sz="2300"/>
              <a:t>Pro každý typ si každá skupina vybere 3 konkrétní filmy, které většina třídy zná.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cs-CZ" sz="2300"/>
              <a:t>Poslechněte si svou část přednášky Mojmíra Sedláčka.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cs-CZ" sz="2300"/>
              <a:t>Odprezentujte třídě, co jste pochopili, a vysvětlujte na konkrétních příkladech z vašich filmů. </a:t>
            </a:r>
            <a:r>
              <a:rPr lang="cs-CZ" sz="2300"/>
              <a:t>V prezentaci se střídejte a doplňujte.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komedie, zábavné filmy                     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násilné filmy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napínavé filmy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horory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smutné filmy</a:t>
            </a:r>
            <a:endParaRPr/>
          </a:p>
        </p:txBody>
      </p:sp>
      <p:sp>
        <p:nvSpPr>
          <p:cNvPr id="325" name="Google Shape;325;g2610a497f68_0_16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26" name="Google Shape;326;g2610a497f68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3619975"/>
            <a:ext cx="5531651" cy="297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10a497f68_0_2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jste se během tématu, které jsme věnovali emocím a filmu, dozvěděli?</a:t>
            </a:r>
            <a:endParaRPr/>
          </a:p>
        </p:txBody>
      </p:sp>
      <p:sp>
        <p:nvSpPr>
          <p:cNvPr id="333" name="Google Shape;333;g2610a497f68_0_24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Brainstorming</a:t>
            </a:r>
            <a:endParaRPr/>
          </a:p>
        </p:txBody>
      </p:sp>
      <p:sp>
        <p:nvSpPr>
          <p:cNvPr id="334" name="Google Shape;334;g2610a497f68_0_2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35" name="Google Shape;335;g2610a497f68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50" y="4664194"/>
            <a:ext cx="3968550" cy="20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610a497f68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799" y="4664199"/>
            <a:ext cx="3737900" cy="18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610a497f68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3025" y="4890538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610a497f68_0_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0188" y="237172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610a497f68_0_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7000" y="2464468"/>
            <a:ext cx="3830851" cy="19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610a497f68_0_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7475" y="2556937"/>
            <a:ext cx="1981751" cy="17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0c3ed039e_0_19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60c3ed039e_0_19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přednáška Mojmír Sedláček Psychologie filmu, co dělají snímky s našimi emocemi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zdroje fotek a videí přímo v slidech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www.csfd.cz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https://psychologie.cz/lasko-netrap-se-neni-logicke/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https://www.paulekman.com/universal-emotions/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60c3ed039e_0_19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/>
          <p:nvPr>
            <p:ph idx="1" type="subTitle"/>
          </p:nvPr>
        </p:nvSpPr>
        <p:spPr>
          <a:xfrm>
            <a:off x="3657600" y="2349563"/>
            <a:ext cx="344128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Děkujeme za pozornost!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 sz="2000"/>
              <a:t>Irena Eibenová</a:t>
            </a:r>
            <a:endParaRPr sz="20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 sz="2000"/>
              <a:t>2023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0c3ed039e_0_0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Otázka číslo 1 a 2</a:t>
            </a:r>
            <a:endParaRPr/>
          </a:p>
        </p:txBody>
      </p:sp>
      <p:sp>
        <p:nvSpPr>
          <p:cNvPr id="118" name="Google Shape;118;g260c3ed039e_0_0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Doplňte správnou adresu webu, který u nás slouží jako nejpoužívanější databáze filmů.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				</a:t>
            </a:r>
            <a:r>
              <a:rPr lang="cs-CZ" u="sng">
                <a:solidFill>
                  <a:schemeClr val="hlink"/>
                </a:solidFill>
                <a:hlinkClick r:id="rId3"/>
              </a:rPr>
              <a:t>www.______.cz</a:t>
            </a:r>
            <a:r>
              <a:rPr lang="cs-CZ"/>
              <a:t>											      </a:t>
            </a:r>
            <a:r>
              <a:rPr lang="cs-CZ">
                <a:solidFill>
                  <a:srgbClr val="E13E19"/>
                </a:solidFill>
              </a:rPr>
              <a:t>1 bod</a:t>
            </a:r>
            <a:endParaRPr>
              <a:solidFill>
                <a:srgbClr val="E13E19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Napište celý název webu - pouze zcela přesný název!!!			</a:t>
            </a:r>
            <a:r>
              <a:rPr lang="cs-CZ">
                <a:solidFill>
                  <a:srgbClr val="E13E19"/>
                </a:solidFill>
              </a:rPr>
              <a:t>1 bod</a:t>
            </a:r>
            <a:endParaRPr/>
          </a:p>
        </p:txBody>
      </p:sp>
      <p:sp>
        <p:nvSpPr>
          <p:cNvPr id="119" name="Google Shape;119;g260c3ed039e_0_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0c3ed039e_0_7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Otázka číslo 3</a:t>
            </a:r>
            <a:endParaRPr/>
          </a:p>
        </p:txBody>
      </p:sp>
      <p:sp>
        <p:nvSpPr>
          <p:cNvPr id="126" name="Google Shape;126;g260c3ed039e_0_7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Které tři filmy jsou v sekci “žebříčky” hodnoceny nejlépe? 													</a:t>
            </a:r>
            <a:r>
              <a:rPr lang="cs-CZ">
                <a:solidFill>
                  <a:srgbClr val="E13E19"/>
                </a:solidFill>
              </a:rPr>
              <a:t>0,5 bodů za každý film</a:t>
            </a:r>
            <a:endParaRPr/>
          </a:p>
        </p:txBody>
      </p:sp>
      <p:sp>
        <p:nvSpPr>
          <p:cNvPr id="127" name="Google Shape;127;g260c3ed039e_0_7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0c3ed039e_0_1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Otázka číslo 4</a:t>
            </a:r>
            <a:endParaRPr/>
          </a:p>
        </p:txBody>
      </p:sp>
      <p:sp>
        <p:nvSpPr>
          <p:cNvPr id="134" name="Google Shape;134;g260c3ed039e_0_14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Podle jakých šesti kritérií můžete žebříčky filtrovat?								</a:t>
            </a:r>
            <a:r>
              <a:rPr lang="cs-CZ">
                <a:solidFill>
                  <a:srgbClr val="E13E19"/>
                </a:solidFill>
              </a:rPr>
              <a:t>0,5 bodů za každou položku, maximálně 3 body</a:t>
            </a:r>
            <a:endParaRPr/>
          </a:p>
        </p:txBody>
      </p:sp>
      <p:sp>
        <p:nvSpPr>
          <p:cNvPr id="135" name="Google Shape;135;g260c3ed039e_0_1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6" name="Google Shape;136;g260c3ed039e_0_14"/>
          <p:cNvSpPr txBox="1"/>
          <p:nvPr/>
        </p:nvSpPr>
        <p:spPr>
          <a:xfrm>
            <a:off x="864550" y="4565425"/>
            <a:ext cx="5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260c3ed039e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00" y="3428993"/>
            <a:ext cx="10359276" cy="330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0c3ed039e_0_26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Otázka číslo 5 a 6</a:t>
            </a:r>
            <a:endParaRPr/>
          </a:p>
        </p:txBody>
      </p:sp>
      <p:sp>
        <p:nvSpPr>
          <p:cNvPr id="144" name="Google Shape;144;g260c3ed039e_0_26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5. Z kolika žánrů si můžete vybírat?	</a:t>
            </a:r>
            <a:endParaRPr/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E13E19"/>
                </a:solidFill>
              </a:rPr>
              <a:t>2 body za správnou odpověď, tolerance 2</a:t>
            </a:r>
            <a:endParaRPr>
              <a:solidFill>
                <a:srgbClr val="E13E19"/>
              </a:solidFill>
            </a:endParaRPr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-CZ" sz="1400">
                <a:solidFill>
                  <a:srgbClr val="E13E19"/>
                </a:solidFill>
              </a:rPr>
              <a:t>(pokud jich je 100, tak bod dostanete i za číslo 98, 99, 101 nebo 102)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6. Vypište co nejvíce žánrů, které na webu figurují.</a:t>
            </a:r>
            <a:endParaRPr/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>
                <a:solidFill>
                  <a:srgbClr val="E13E19"/>
                </a:solidFill>
              </a:rPr>
              <a:t>0,25 bodů za každou správnou odpověď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						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		</a:t>
            </a:r>
            <a:endParaRPr/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3E19"/>
              </a:solidFill>
            </a:endParaRPr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3E19"/>
              </a:solidFill>
            </a:endParaRPr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3E19"/>
              </a:solidFill>
            </a:endParaRPr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45" name="Google Shape;145;g260c3ed039e_0_26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6" name="Google Shape;146;g260c3ed039e_0_26"/>
          <p:cNvSpPr txBox="1"/>
          <p:nvPr/>
        </p:nvSpPr>
        <p:spPr>
          <a:xfrm>
            <a:off x="864550" y="4565425"/>
            <a:ext cx="5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0c3ed039e_0_87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Otázka číslo 7 a 8</a:t>
            </a:r>
            <a:endParaRPr/>
          </a:p>
        </p:txBody>
      </p:sp>
      <p:sp>
        <p:nvSpPr>
          <p:cNvPr id="153" name="Google Shape;153;g260c3ed039e_0_87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7. Jak se česky jmenuje americký film z roku 2015 od Pixaru o dívce Riley, která je ovládána svými emocemi?</a:t>
            </a:r>
            <a:endParaRPr/>
          </a:p>
          <a:p>
            <a:pPr indent="457200" lvl="0" marL="8229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E13E19"/>
                </a:solidFill>
              </a:rPr>
              <a:t>  1</a:t>
            </a:r>
            <a:r>
              <a:rPr lang="cs-CZ">
                <a:solidFill>
                  <a:srgbClr val="E13E19"/>
                </a:solidFill>
              </a:rPr>
              <a:t> bod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8. Jakých pět emocí se ve filmu vyskytuje?	</a:t>
            </a:r>
            <a:r>
              <a:rPr lang="cs-CZ">
                <a:solidFill>
                  <a:srgbClr val="E13E19"/>
                </a:solidFill>
              </a:rPr>
              <a:t>0,25 bodů za každou správnou odpověď</a:t>
            </a:r>
            <a:endParaRPr>
              <a:solidFill>
                <a:srgbClr val="E13E19"/>
              </a:solidFill>
            </a:endParaRPr>
          </a:p>
          <a:p>
            <a:pPr indent="457200" lvl="0" marL="41148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13E1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							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sz="3565"/>
              <a:t>KONEC KVÍZU</a:t>
            </a:r>
            <a:endParaRPr b="1" sz="3565"/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3E19"/>
              </a:solidFill>
            </a:endParaRPr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3E19"/>
              </a:solidFill>
            </a:endParaRPr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3E19"/>
              </a:solidFill>
            </a:endParaRPr>
          </a:p>
          <a:p>
            <a:pPr indent="45720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54" name="Google Shape;154;g260c3ed039e_0_87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5" name="Google Shape;155;g260c3ed039e_0_87"/>
          <p:cNvSpPr txBox="1"/>
          <p:nvPr/>
        </p:nvSpPr>
        <p:spPr>
          <a:xfrm>
            <a:off x="864550" y="4565425"/>
            <a:ext cx="5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0c3ed039e_0_3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Odpovědi</a:t>
            </a:r>
            <a:endParaRPr/>
          </a:p>
        </p:txBody>
      </p:sp>
      <p:sp>
        <p:nvSpPr>
          <p:cNvPr id="162" name="Google Shape;162;g260c3ed039e_0_3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 u="sng">
                <a:solidFill>
                  <a:schemeClr val="hlink"/>
                </a:solidFill>
                <a:hlinkClick r:id="rId3"/>
              </a:rPr>
              <a:t>www.csfd.cz</a:t>
            </a:r>
            <a:r>
              <a:rPr lang="cs-CZ" sz="2900"/>
              <a:t> 								</a:t>
            </a:r>
            <a:r>
              <a:rPr lang="cs-CZ" sz="2900">
                <a:solidFill>
                  <a:srgbClr val="E13E19"/>
                </a:solidFill>
              </a:rPr>
              <a:t>1 bod</a:t>
            </a:r>
            <a:endParaRPr sz="2900">
              <a:solidFill>
                <a:srgbClr val="E13E19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Česko-Slovenská filmová databáze     </a:t>
            </a:r>
            <a:r>
              <a:rPr lang="cs-CZ" sz="2900">
                <a:solidFill>
                  <a:srgbClr val="E13E19"/>
                </a:solidFill>
              </a:rPr>
              <a:t>1 bod (pouze přesný název)</a:t>
            </a:r>
            <a:endParaRPr sz="2900">
              <a:solidFill>
                <a:srgbClr val="E13E19"/>
              </a:solidFill>
            </a:endParaRPr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AutoNum type="arabicPeriod"/>
            </a:pPr>
            <a:r>
              <a:rPr lang="cs-CZ">
                <a:solidFill>
                  <a:srgbClr val="E13E19"/>
                </a:solidFill>
              </a:rPr>
              <a:t>2 body za správnou odpověď			0,5 bodů za každý název</a:t>
            </a:r>
            <a:endParaRPr sz="2900"/>
          </a:p>
        </p:txBody>
      </p:sp>
      <p:sp>
        <p:nvSpPr>
          <p:cNvPr id="163" name="Google Shape;163;g260c3ed039e_0_3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4" name="Google Shape;164;g260c3ed039e_0_35"/>
          <p:cNvSpPr txBox="1"/>
          <p:nvPr/>
        </p:nvSpPr>
        <p:spPr>
          <a:xfrm>
            <a:off x="864550" y="4565425"/>
            <a:ext cx="5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60c3ed039e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300" y="3299462"/>
            <a:ext cx="5398526" cy="26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0c3ed039e_0_4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Odpovědi</a:t>
            </a:r>
            <a:endParaRPr/>
          </a:p>
        </p:txBody>
      </p:sp>
      <p:sp>
        <p:nvSpPr>
          <p:cNvPr id="172" name="Google Shape;172;g260c3ed039e_0_44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900"/>
              <a:t>4. Žebříčky filtrujeme podle </a:t>
            </a:r>
            <a:r>
              <a:rPr b="1" lang="cs-CZ" sz="2900"/>
              <a:t>typu, původu, období, herců, režie a žánru											</a:t>
            </a:r>
            <a:r>
              <a:rPr lang="cs-CZ" sz="2900">
                <a:solidFill>
                  <a:srgbClr val="E13E19"/>
                </a:solidFill>
              </a:rPr>
              <a:t>0,5 bodů za každou položku</a:t>
            </a:r>
            <a:endParaRPr sz="2900">
              <a:solidFill>
                <a:srgbClr val="E13E19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73" name="Google Shape;173;g260c3ed039e_0_4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4" name="Google Shape;174;g260c3ed039e_0_44"/>
          <p:cNvSpPr txBox="1"/>
          <p:nvPr/>
        </p:nvSpPr>
        <p:spPr>
          <a:xfrm>
            <a:off x="864550" y="4565425"/>
            <a:ext cx="56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60c3ed039e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949" y="3615450"/>
            <a:ext cx="10435524" cy="20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2018-05-21T11:34:04Z</dcterms:created>
  <dc:creator>Matyáš Trnka</dc:creator>
</cp:coreProperties>
</file>