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9" r:id="rId4"/>
    <p:sldId id="260" r:id="rId5"/>
    <p:sldId id="263" r:id="rId6"/>
    <p:sldId id="261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D19"/>
    <a:srgbClr val="FFF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3"/>
    <p:restoredTop sz="94647"/>
  </p:normalViewPr>
  <p:slideViewPr>
    <p:cSldViewPr snapToGrid="0" snapToObjects="1">
      <p:cViewPr varScale="1">
        <p:scale>
          <a:sx n="77" d="100"/>
          <a:sy n="77" d="100"/>
        </p:scale>
        <p:origin x="108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57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2B0B-576F-154D-8E8E-55472DE8E6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9F1E-3E15-AE46-A37D-83AD6DC5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6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4C95-9F39-B34F-99A8-3DCCD0916A1A}" type="datetimeFigureOut">
              <a:rPr lang="cs-CZ" smtClean="0"/>
              <a:pPr/>
              <a:t>26.04.2024</a:t>
            </a:fld>
            <a:endParaRPr lang="cs-CZ"/>
          </a:p>
        </p:txBody>
      </p:sp>
      <p:sp>
        <p:nvSpPr>
          <p:cNvPr id="4" name="Zástupný objekt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jekt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7553-F109-0244-AF03-C6E6D57FE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39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15F9-5080-7F41-BB72-8263BD98B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6A21B3-5821-4D4D-BC7C-7768EAD3C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B5A9BD62-73D1-5149-A2D3-24431ADB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A7D0ECDC-9C10-DD4E-ADD5-C582940C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5">
            <a:extLst>
              <a:ext uri="{FF2B5EF4-FFF2-40B4-BE49-F238E27FC236}">
                <a16:creationId xmlns:a16="http://schemas.microsoft.com/office/drawing/2014/main" id="{D8673B14-4883-9541-A892-EC9434F50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A02B-4E82-3E4F-9321-C1C7180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id="{18016B00-5121-BD4A-8F9D-0DD3A6C8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01945939-8829-6D41-8637-48AC9DE0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1246-EE68-9143-AF54-93E560EA4BE2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663E97C4-2AB6-DF43-9D79-9C87E93A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953BE16B-7846-E546-AC24-F76A2EA6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7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39D1B3-6403-BD48-8EBB-0F7D089F9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id="{2F3B68B1-6527-FD46-B9CF-CBF9E3F6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9300" y="365125"/>
            <a:ext cx="743319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22D9F790-8952-9740-840A-16B841B6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67B4-FC38-F542-858D-109320AEE0EE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8691AB12-86A2-A348-BE6F-B074538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0769407B-B8ED-7244-A5BF-5B21FD97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8F547FA-D721-4F45-935B-1D793C864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E13E19"/>
                </a:solidFill>
                <a:latin typeface="+mn-lt"/>
              </a:defRPr>
            </a:lvl1pPr>
          </a:lstStyle>
          <a:p>
            <a:r>
              <a:rPr lang="cs-CZ" dirty="0"/>
              <a:t>Hlavní název prezentace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007A5205-E983-C343-B169-E4246718B7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Podnázev prezentace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Autor, datum, a další </a:t>
            </a:r>
            <a:r>
              <a:rPr lang="cs-CZ" dirty="0" err="1"/>
              <a:t>info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120CDCE-1086-234D-8DD4-AA1652763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5537183" y="2209593"/>
            <a:ext cx="520700" cy="1358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2B7092-9D72-D04A-94A1-15B44DA31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1604" y="758237"/>
            <a:ext cx="3810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E2A0CDDD-7100-9549-869F-98A5CFA23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Kontakt</a:t>
            </a:r>
          </a:p>
          <a:p>
            <a:r>
              <a:rPr lang="cs-CZ" dirty="0"/>
              <a:t>Rozloučení, poděkování</a:t>
            </a:r>
          </a:p>
          <a:p>
            <a:r>
              <a:rPr lang="cs-CZ" dirty="0"/>
              <a:t>ROK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BC95BE-0788-754E-A192-F0ED3108E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79171" y="2971007"/>
            <a:ext cx="325037" cy="848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6809AA-308B-8B4D-B415-67FC93D48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855" y="2851655"/>
            <a:ext cx="111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7CE7-173B-C44F-8C14-690B0E5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D79829-62CB-E045-97C3-DBD5AFFC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75EF4690-AEA7-A04C-9619-F9C3ED84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FD583B61-7AB0-9145-A4C2-CDF3534E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46E158B9-18B2-6C46-8363-ACAF1D78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54F4B-D253-5449-AB1F-DC45A5F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1709738"/>
            <a:ext cx="1020814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8ACD91-9320-A54D-A00B-0E31B3130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4589463"/>
            <a:ext cx="10208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540C7645-9C4E-2242-B8D2-2093AB4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A5D2-C183-1B40-ADC4-E3ED0B7101B5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C1C1C30B-79D0-1A4C-BDDF-AAAC482B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49E4B6F3-5E6B-214E-8D78-98DE2AB9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7E729-EA84-CA4A-B1A4-D5F239D4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05B52-5823-6D48-8595-0E720ABC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626" y="184467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388E6123-9229-BB46-BF6E-427C685E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D3E6F04F-A026-B346-996E-6B3446F7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D8460F26-9360-6B41-9A84-AD87AB1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F20833E-D3C2-6347-AC3D-7B4947A371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7394" y="182562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131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F1261-4221-5540-958C-4A01938A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365125"/>
            <a:ext cx="10216087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7B1188-D1E0-F54B-B401-F8421E32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0A28B3B-C098-B845-9A18-F761243DC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300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objekt pro datum 6">
            <a:extLst>
              <a:ext uri="{FF2B5EF4-FFF2-40B4-BE49-F238E27FC236}">
                <a16:creationId xmlns:a16="http://schemas.microsoft.com/office/drawing/2014/main" id="{23D14A51-BDCA-4741-AF4C-92C0DEE1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8" name="Zástupný objekt pro zápatí 7">
            <a:extLst>
              <a:ext uri="{FF2B5EF4-FFF2-40B4-BE49-F238E27FC236}">
                <a16:creationId xmlns:a16="http://schemas.microsoft.com/office/drawing/2014/main" id="{59A79A4D-F36F-DA4D-8EE6-D2A8772E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9" name="Zástupný objekt pro číslo snímku 8">
            <a:extLst>
              <a:ext uri="{FF2B5EF4-FFF2-40B4-BE49-F238E27FC236}">
                <a16:creationId xmlns:a16="http://schemas.microsoft.com/office/drawing/2014/main" id="{3D11ECD9-4EAD-8745-9810-64EABE9C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B6970E29-F070-C24F-918E-CCC8439087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0702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FBC5CF1-E1EE-2140-879D-1DC283681A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9475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25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ABB84-C9CC-6040-BC7E-A18211A0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datum 2">
            <a:extLst>
              <a:ext uri="{FF2B5EF4-FFF2-40B4-BE49-F238E27FC236}">
                <a16:creationId xmlns:a16="http://schemas.microsoft.com/office/drawing/2014/main" id="{5F918192-7FFC-F449-BC60-4E4B58D2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C50F-86FB-3140-8340-A6ECF5D61ABD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4" name="Zástupný objekt pro zápatí 3">
            <a:extLst>
              <a:ext uri="{FF2B5EF4-FFF2-40B4-BE49-F238E27FC236}">
                <a16:creationId xmlns:a16="http://schemas.microsoft.com/office/drawing/2014/main" id="{6787331B-55BF-D94C-89E6-48DDB94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5" name="Zástupný objekt pro číslo snímku 4">
            <a:extLst>
              <a:ext uri="{FF2B5EF4-FFF2-40B4-BE49-F238E27FC236}">
                <a16:creationId xmlns:a16="http://schemas.microsoft.com/office/drawing/2014/main" id="{C57D06A2-CC4F-2449-BF14-ACE823DF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datum 1">
            <a:extLst>
              <a:ext uri="{FF2B5EF4-FFF2-40B4-BE49-F238E27FC236}">
                <a16:creationId xmlns:a16="http://schemas.microsoft.com/office/drawing/2014/main" id="{B20352EB-4AB3-494E-9F72-27ECAE45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466F-FA8A-FD45-94E7-CD2BF04A1240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3" name="Zástupný objekt pro zápatí 2">
            <a:extLst>
              <a:ext uri="{FF2B5EF4-FFF2-40B4-BE49-F238E27FC236}">
                <a16:creationId xmlns:a16="http://schemas.microsoft.com/office/drawing/2014/main" id="{AFF39C19-32FD-8F47-83FC-7F233895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4" name="Zástupný objekt pro číslo snímku 3">
            <a:extLst>
              <a:ext uri="{FF2B5EF4-FFF2-40B4-BE49-F238E27FC236}">
                <a16:creationId xmlns:a16="http://schemas.microsoft.com/office/drawing/2014/main" id="{D7AC6DEF-4952-164E-B810-B794ACE4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B74E0-0C85-4043-B003-ACB1EF4F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9BF529-643E-E142-9943-226C4F94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78ABB6-E2D8-6B43-98B7-03527BF6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57F7647B-63F7-654A-93AC-862F0119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F062-C6CF-F042-9337-52BE4F53BE33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3E596F77-899A-6746-813A-A51CF5D8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12262B89-F6FE-F942-A8B6-A4346C2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078BF-AD6C-264F-8E9E-6885AEFD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jekt obrázku 2">
            <a:extLst>
              <a:ext uri="{FF2B5EF4-FFF2-40B4-BE49-F238E27FC236}">
                <a16:creationId xmlns:a16="http://schemas.microsoft.com/office/drawing/2014/main" id="{34510931-BADA-724E-98FE-EDB41082A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8F7CB2-3EA1-274B-8ECD-8CAFC51C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15A026CE-23DA-704C-BA3E-F13CD302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CC861A01-2E01-F74F-92FE-70C047B7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EFB97FEE-670D-B742-B35C-80FC4029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nadpis 1">
            <a:extLst>
              <a:ext uri="{FF2B5EF4-FFF2-40B4-BE49-F238E27FC236}">
                <a16:creationId xmlns:a16="http://schemas.microsoft.com/office/drawing/2014/main" id="{CD294301-B88C-AE49-9B61-8DDCEC1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9EEAD6-140A-E04C-873A-C81C4D43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5EDBA56A-6E68-0549-AF35-BBF88B8D0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D6CB-F282-064C-B947-5BD62C873AFF}" type="datetime4">
              <a:rPr lang="cs-CZ" smtClean="0"/>
              <a:pPr/>
              <a:t>26. dubna 2024</a:t>
            </a:fld>
            <a:r>
              <a:rPr lang="cs-CZ" dirty="0" err="1"/>
              <a:t>x</a:t>
            </a:r>
            <a:endParaRPr lang="cs-CZ" dirty="0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BEFCEFDE-20B7-FE4E-B596-F29905B94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/>
              <a:t>www.obcankari.cz</a:t>
            </a:r>
            <a:endParaRPr lang="cs-CZ" dirty="0"/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837986D1-8EBF-694A-9561-671191809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AC8CD5-571C-BE40-AC31-AAE7EDCCB2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0334" y="260397"/>
            <a:ext cx="642882" cy="8109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162FF8-5269-1DA9-01F4-F99BC1DDB8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5000"/>
            <a:biLevel thresh="75000"/>
          </a:blip>
          <a:stretch>
            <a:fillRect/>
          </a:stretch>
        </p:blipFill>
        <p:spPr>
          <a:xfrm>
            <a:off x="11308773" y="6141789"/>
            <a:ext cx="454121" cy="4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23D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ions.europa.eu/cs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D0FAE-0C69-EE4E-9ECA-A29AB75FA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11" y="2064524"/>
            <a:ext cx="5266008" cy="2039392"/>
          </a:xfrm>
        </p:spPr>
        <p:txBody>
          <a:bodyPr anchor="t" anchorCtr="0">
            <a:normAutofit fontScale="90000"/>
          </a:bodyPr>
          <a:lstStyle/>
          <a:p>
            <a:r>
              <a:rPr lang="cs-CZ" dirty="0">
                <a:solidFill>
                  <a:srgbClr val="E23D19"/>
                </a:solidFill>
              </a:rPr>
              <a:t>Jak se volí do Evropského parlamentu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160DD5-C970-8E4A-94B0-2A3910E2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974" y="3758772"/>
            <a:ext cx="5631766" cy="839384"/>
          </a:xfrm>
        </p:spPr>
        <p:txBody>
          <a:bodyPr anchor="t" anchorCtr="0"/>
          <a:lstStyle/>
          <a:p>
            <a:endParaRPr lang="cs-CZ" dirty="0">
              <a:solidFill>
                <a:srgbClr val="E23D19"/>
              </a:solidFill>
            </a:endParaRPr>
          </a:p>
          <a:p>
            <a:r>
              <a:rPr lang="cs-CZ" dirty="0">
                <a:solidFill>
                  <a:srgbClr val="E23D19"/>
                </a:solidFill>
              </a:rPr>
              <a:t>2024</a:t>
            </a:r>
          </a:p>
        </p:txBody>
      </p:sp>
      <p:pic>
        <p:nvPicPr>
          <p:cNvPr id="4" name="Obrázek 3" descr="The European elections concern a quarter of the Swiss population | EEAS">
            <a:extLst>
              <a:ext uri="{FF2B5EF4-FFF2-40B4-BE49-F238E27FC236}">
                <a16:creationId xmlns:a16="http://schemas.microsoft.com/office/drawing/2014/main" id="{5479EBD1-E59F-A65B-EFAD-D81E1399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2831"/>
            <a:ext cx="3289300" cy="139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82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EB4E-38C5-D542-9A83-2314B7EC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pracovním listem 1: vyhledejte informace na následující stránce: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201B6411-5383-A343-BF26-CA0C5A6D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32CAB92E-FEB0-554E-A178-C1294ADA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A3B457A0-DF99-AC4D-9ABF-2B1B9CB0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2" name="Zástupný obsah 11" descr="Obsah obrázku vzor, Grafika, pixel, design&#10;&#10;Popis byl vytvořen automaticky">
            <a:extLst>
              <a:ext uri="{FF2B5EF4-FFF2-40B4-BE49-F238E27FC236}">
                <a16:creationId xmlns:a16="http://schemas.microsoft.com/office/drawing/2014/main" id="{BF32265C-D250-0003-4B36-45A0DC64F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276542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26A3AE3-F0EC-4DC9-349C-365810058E78}"/>
              </a:ext>
            </a:extLst>
          </p:cNvPr>
          <p:cNvSpPr txBox="1"/>
          <p:nvPr/>
        </p:nvSpPr>
        <p:spPr>
          <a:xfrm>
            <a:off x="995680" y="1869256"/>
            <a:ext cx="8150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https://elections.europa.eu/en/</a:t>
            </a:r>
          </a:p>
        </p:txBody>
      </p:sp>
    </p:spTree>
    <p:extLst>
      <p:ext uri="{BB962C8B-B14F-4D97-AF65-F5344CB8AC3E}">
        <p14:creationId xmlns:p14="http://schemas.microsoft.com/office/powerpoint/2010/main" val="400460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411F2-DF28-9941-BBDA-9A92F0B1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shrnutí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5BA155-F618-3049-A74C-B158B93B3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0" y="2057400"/>
            <a:ext cx="10036699" cy="381158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pPr marL="457200"/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informací ze stránky </a:t>
            </a:r>
            <a:r>
              <a:rPr lang="cs-CZ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https://elections.europa.eu/cs/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můžeme vyvodit, že způsob voleb do Evropského parlamentu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v jednotlivých zemích liší podle věku voličů, data voleb, povinnosti volby a formy odevzdání hlasu. Liší se také počet volených poslanců v závislosti na množství obyvatel dané země.</a:t>
            </a:r>
          </a:p>
          <a:p>
            <a:endParaRPr lang="cs-CZ" sz="2400" dirty="0"/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84FBFF22-D146-074A-B6AF-D29EAFAD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B13EFC2C-8963-F44D-A973-AB4D1C87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0E6CB77E-FF67-5649-B90E-C5005951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9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BEE77-F9D9-F4B4-A9B6-55F7D23C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10260218" cy="843280"/>
          </a:xfrm>
        </p:spPr>
        <p:txBody>
          <a:bodyPr/>
          <a:lstStyle/>
          <a:p>
            <a:r>
              <a:rPr lang="cs-CZ" dirty="0"/>
              <a:t>Diskutujte ve čtveřici: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33938B-F14B-C2A5-7187-D7E720BB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571123"/>
            <a:ext cx="10637519" cy="4297865"/>
          </a:xfrm>
        </p:spPr>
        <p:txBody>
          <a:bodyPr>
            <a:normAutofit/>
          </a:bodyPr>
          <a:lstStyle/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 mladé lidi nezajímá, protože o ní moc neví. Kdyby se ve škole politice a aktuálnímu dění věnovalo více prostoru, zvedl by se i jejich zájem.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 mladé lidi nezajímá, protože je prostě nezajímá. I kdyby se ve škole politice a aktuálnímu dění věnovalo více prostoru, jejich zájem by se nezvedl.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Volby by měly být povinné. Jsme součástí společnosti a volby jsou příležitostí si to uvědomit. Do urny můžeme hodit prázdnou obálku.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Mělo by se volit už od 16 let.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Mělo by se volit už od 16 let. Když o politice nevím nic v šestnácti, nebudu o ní nic moc vědět ani o dva roky později. Ale ti, kteří se na rozhodování podílet chtějí, mohou rozhodovat v zájmu mladých lidí o něco dříve.</a:t>
            </a:r>
          </a:p>
          <a:p>
            <a:endParaRPr lang="cs-CZ" sz="200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DD4D2D-E196-8FB6-18BA-79B0612C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86DBC3-556C-E050-C009-AC3F70C5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D59E76-458B-8840-A3B2-EE48C1A3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104B5-FD59-6948-B2F3-23E04F23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5" y="365125"/>
            <a:ext cx="10655881" cy="2664752"/>
          </a:xfrm>
        </p:spPr>
        <p:txBody>
          <a:bodyPr>
            <a:normAutofit fontScale="90000"/>
          </a:bodyPr>
          <a:lstStyle/>
          <a:p>
            <a:r>
              <a:rPr lang="cs-CZ" dirty="0"/>
              <a:t>Zahrajte si kvíz, zkontrolujte odpovědi a na základě informací graficky znázorněte vztahy mezi institucemi Evropské unie.</a:t>
            </a:r>
            <a:br>
              <a:rPr lang="cs-CZ" dirty="0"/>
            </a:br>
            <a:r>
              <a:rPr lang="cs-CZ" dirty="0"/>
              <a:t>Svou práci odevzdejte. Pracovní list 2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F7AFFE20-1FDC-3F42-8CAB-E1DDAF7A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37E88E38-DC57-6B40-A618-E251A76E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203074AA-BAE5-084E-98BE-D6AE7FB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3" name="Zástupný obsah 12" descr="Obsah obrázku vzor, pixel&#10;&#10;Popis byl vytvořen automaticky">
            <a:extLst>
              <a:ext uri="{FF2B5EF4-FFF2-40B4-BE49-F238E27FC236}">
                <a16:creationId xmlns:a16="http://schemas.microsoft.com/office/drawing/2014/main" id="{1E1BCC4C-2645-91C7-4602-08B3829FC7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21414" y="3165752"/>
            <a:ext cx="2149171" cy="2149171"/>
          </a:xfrm>
        </p:spPr>
      </p:pic>
      <p:sp>
        <p:nvSpPr>
          <p:cNvPr id="3" name="Obdélník 2"/>
          <p:cNvSpPr/>
          <p:nvPr/>
        </p:nvSpPr>
        <p:spPr>
          <a:xfrm>
            <a:off x="868470" y="5234464"/>
            <a:ext cx="1108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https://www.irozhlas.cz/zpravy-domov/kolik-je-europoslancu-kdo-haji-ceske-zajmy-a-co-je-trialog-zjistete-co-vite-o_2404040500_aur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6614" y="2880986"/>
            <a:ext cx="408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Pozor!</a:t>
            </a:r>
          </a:p>
          <a:p>
            <a:r>
              <a:rPr lang="cs-CZ" dirty="0" smtClean="0"/>
              <a:t>Evropská rada není Rada Evropské unie!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48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104B5-FD59-6948-B2F3-23E04F23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5" y="365125"/>
            <a:ext cx="10655881" cy="307484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POMOHLA VÁM TATO AKTIVITA K LEPŠÍ ORIENTACI V SYSTÉMU FUNGOVÁNÍ EU? Co dalšího potřebujete, abyste si princip fungování EU zapamatovali?</a:t>
            </a:r>
            <a:br>
              <a:rPr lang="cs-CZ" b="1" dirty="0"/>
            </a:br>
            <a:r>
              <a:rPr lang="cs-CZ" dirty="0"/>
              <a:t> 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F7AFFE20-1FDC-3F42-8CAB-E1DDAF7A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37E88E38-DC57-6B40-A618-E251A76E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203074AA-BAE5-084E-98BE-D6AE7FB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85D877-F7A7-9E49-1EA4-F1E36CC8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6" y="3242096"/>
            <a:ext cx="5755229" cy="24800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93299-EBEB-40AE-F043-E96350B91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22" y="3059533"/>
            <a:ext cx="4934873" cy="3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3C23B-5EFD-FA2B-4362-165ADDE7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co jste se dozvěděli?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5D033-4B4D-21CE-B310-E0531AE6C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625" y="1844675"/>
            <a:ext cx="10124253" cy="4351338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se způsob voleb do Evropského parlamentu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v jednotlivých zemích liší podle věku voličů, data voleb, povinnosti volby a formy odevzdání hlasu? Liší se také počet volených poslanců v závislosti na množství obyvatel dané země? 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ČR, Belgie, Německo, Francie?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víš o struktuře EU?</a:t>
            </a:r>
          </a:p>
          <a:p>
            <a:pPr marL="0" indent="0"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BC942-B35A-816B-14B3-38D65C9D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26. dubna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3F86F-BD24-8954-46D0-B774A4A9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D14F65-3587-749B-8872-8809491E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9" name="Obrázek 8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42C01C16-8F33-9231-D052-7CD983A3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262087"/>
            <a:ext cx="4353475" cy="28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57214F22-9437-184B-A3B1-A1C1C237B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349563"/>
            <a:ext cx="3441289" cy="2185969"/>
          </a:xfrm>
        </p:spPr>
        <p:txBody>
          <a:bodyPr anchor="ctr" anchorCtr="0"/>
          <a:lstStyle/>
          <a:p>
            <a:r>
              <a:rPr lang="cs-CZ" dirty="0"/>
              <a:t>Děkujeme za pozornost! </a:t>
            </a:r>
          </a:p>
          <a:p>
            <a:r>
              <a:rPr lang="cs-CZ" dirty="0"/>
              <a:t>Irena Eibenová</a:t>
            </a:r>
          </a:p>
        </p:txBody>
      </p:sp>
    </p:spTree>
    <p:extLst>
      <p:ext uri="{BB962C8B-B14F-4D97-AF65-F5344CB8AC3E}">
        <p14:creationId xmlns:p14="http://schemas.microsoft.com/office/powerpoint/2010/main" val="2594399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226</Words>
  <Application>Microsoft Office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Vlastní návrh</vt:lpstr>
      <vt:lpstr>Jak se volí do Evropského parlamentu</vt:lpstr>
      <vt:lpstr>Práce s pracovním listem 1: vyhledejte informace na následující stránce:</vt:lpstr>
      <vt:lpstr>Příklad shrnutí</vt:lpstr>
      <vt:lpstr>Diskutujte ve čtveřici:</vt:lpstr>
      <vt:lpstr>Zahrajte si kvíz, zkontrolujte odpovědi a na základě informací graficky znázorněte vztahy mezi institucemi Evropské unie. Svou práci odevzdejte. Pracovní list 2  </vt:lpstr>
      <vt:lpstr> POMOHLA VÁM TATO AKTIVITA K LEPŠÍ ORIENTACI V SYSTÉMU FUNGOVÁNÍ EU? Co dalšího potřebujete, abyste si princip fungování EU zapamatovali?  </vt:lpstr>
      <vt:lpstr>Shrnutí – co jste se dozvěděli?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Matyáš Trnka</dc:creator>
  <cp:lastModifiedBy>Eibenová Irena</cp:lastModifiedBy>
  <cp:revision>20</cp:revision>
  <dcterms:created xsi:type="dcterms:W3CDTF">2018-05-21T11:34:04Z</dcterms:created>
  <dcterms:modified xsi:type="dcterms:W3CDTF">2024-04-26T09:15:02Z</dcterms:modified>
</cp:coreProperties>
</file>