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13"/>
  </p:notesMasterIdLst>
  <p:sldIdLst>
    <p:sldId id="256" r:id="rId3"/>
    <p:sldId id="257" r:id="rId4"/>
    <p:sldId id="258" r:id="rId5"/>
    <p:sldId id="259" r:id="rId6"/>
    <p:sldId id="260" r:id="rId7"/>
    <p:sldId id="261" r:id="rId8"/>
    <p:sldId id="265" r:id="rId9"/>
    <p:sldId id="262" r:id="rId10"/>
    <p:sldId id="263" r:id="rId11"/>
    <p:sldId id="264"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j3eIpCpsFi5buO05QKrPdnAazE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2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fb51e19dd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fb51e19dd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2fb51e19dd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85306d6852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85306d6852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285306d6852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85306d6852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85306d6852_0_1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285306d6852_0_1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fb51e19dd5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fb51e19dd5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2fb51e19dd5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fb51e19dd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fb51e19dd5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2fb51e19dd5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b51e19dd5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fb51e19dd5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fb51e19dd5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p:cSld name="Úvodní snímek">
    <p:spTree>
      <p:nvGrpSpPr>
        <p:cNvPr id="1" name="Shape 10"/>
        <p:cNvGrpSpPr/>
        <p:nvPr/>
      </p:nvGrpSpPr>
      <p:grpSpPr>
        <a:xfrm>
          <a:off x="0" y="0"/>
          <a:ext cx="0" cy="0"/>
          <a:chOff x="0" y="0"/>
          <a:chExt cx="0" cy="0"/>
        </a:xfrm>
      </p:grpSpPr>
      <p:sp>
        <p:nvSpPr>
          <p:cNvPr id="11" name="Google Shape;11;p7"/>
          <p:cNvSpPr txBox="1">
            <a:spLocks noGrp="1"/>
          </p:cNvSpPr>
          <p:nvPr>
            <p:ph type="ctrTitle"/>
          </p:nvPr>
        </p:nvSpPr>
        <p:spPr>
          <a:xfrm>
            <a:off x="6310904" y="2064524"/>
            <a:ext cx="5266008" cy="2039392"/>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E13E19"/>
              </a:buClr>
              <a:buSzPts val="4800"/>
              <a:buFont typeface="Calibri"/>
              <a:buNone/>
              <a:defRPr sz="4800" b="1" i="0" u="none" strike="noStrike" cap="none">
                <a:solidFill>
                  <a:srgbClr val="E13E1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7"/>
          <p:cNvSpPr txBox="1">
            <a:spLocks noGrp="1"/>
          </p:cNvSpPr>
          <p:nvPr>
            <p:ph type="subTitle" idx="1"/>
          </p:nvPr>
        </p:nvSpPr>
        <p:spPr>
          <a:xfrm>
            <a:off x="6310903" y="3758772"/>
            <a:ext cx="5631766" cy="8393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13E19"/>
              </a:buClr>
              <a:buSzPts val="2400"/>
              <a:buFont typeface="Arial"/>
              <a:buNone/>
              <a:defRPr sz="2400" b="0" i="0" u="none" strike="noStrike" cap="none">
                <a:solidFill>
                  <a:srgbClr val="E13E19"/>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3" name="Google Shape;13;p7"/>
          <p:cNvPicPr preferRelativeResize="0"/>
          <p:nvPr/>
        </p:nvPicPr>
        <p:blipFill rotWithShape="1">
          <a:blip r:embed="rId2">
            <a:alphaModFix amt="35000"/>
          </a:blip>
          <a:srcRect/>
          <a:stretch/>
        </p:blipFill>
        <p:spPr>
          <a:xfrm rot="10800000">
            <a:off x="5537183" y="2209593"/>
            <a:ext cx="520700" cy="1358900"/>
          </a:xfrm>
          <a:prstGeom prst="rect">
            <a:avLst/>
          </a:prstGeom>
          <a:noFill/>
          <a:ln>
            <a:noFill/>
          </a:ln>
        </p:spPr>
      </p:pic>
      <p:pic>
        <p:nvPicPr>
          <p:cNvPr id="14" name="Google Shape;14;p7"/>
          <p:cNvPicPr preferRelativeResize="0"/>
          <p:nvPr/>
        </p:nvPicPr>
        <p:blipFill rotWithShape="1">
          <a:blip r:embed="rId3">
            <a:alphaModFix/>
          </a:blip>
          <a:srcRect/>
          <a:stretch/>
        </p:blipFill>
        <p:spPr>
          <a:xfrm>
            <a:off x="1711604" y="758237"/>
            <a:ext cx="3810000" cy="5092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73"/>
        <p:cNvGrpSpPr/>
        <p:nvPr/>
      </p:nvGrpSpPr>
      <p:grpSpPr>
        <a:xfrm>
          <a:off x="0" y="0"/>
          <a:ext cx="0" cy="0"/>
          <a:chOff x="0" y="0"/>
          <a:chExt cx="0" cy="0"/>
        </a:xfrm>
      </p:grpSpPr>
      <p:sp>
        <p:nvSpPr>
          <p:cNvPr id="74" name="Google Shape;74;p17"/>
          <p:cNvSpPr txBox="1">
            <a:spLocks noGrp="1"/>
          </p:cNvSpPr>
          <p:nvPr>
            <p:ph type="dt" idx="10"/>
          </p:nvPr>
        </p:nvSpPr>
        <p:spPr>
          <a:xfrm>
            <a:off x="282816" y="6197148"/>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4038600" y="6159127"/>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10726975" y="186557"/>
            <a:ext cx="1224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1139301" y="457200"/>
            <a:ext cx="36327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E23D19"/>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8"/>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80" name="Google Shape;80;p18"/>
          <p:cNvSpPr txBox="1">
            <a:spLocks noGrp="1"/>
          </p:cNvSpPr>
          <p:nvPr>
            <p:ph type="body" idx="2"/>
          </p:nvPr>
        </p:nvSpPr>
        <p:spPr>
          <a:xfrm>
            <a:off x="1139301" y="2057400"/>
            <a:ext cx="36327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81" name="Google Shape;81;p18"/>
          <p:cNvSpPr txBox="1">
            <a:spLocks noGrp="1"/>
          </p:cNvSpPr>
          <p:nvPr>
            <p:ph type="dt" idx="10"/>
          </p:nvPr>
        </p:nvSpPr>
        <p:spPr>
          <a:xfrm>
            <a:off x="282816" y="6197148"/>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159127"/>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10726975" y="186557"/>
            <a:ext cx="1224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1135626" y="365125"/>
            <a:ext cx="102183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E23D19"/>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p19"/>
          <p:cNvSpPr txBox="1">
            <a:spLocks noGrp="1"/>
          </p:cNvSpPr>
          <p:nvPr>
            <p:ph type="body" idx="1"/>
          </p:nvPr>
        </p:nvSpPr>
        <p:spPr>
          <a:xfrm rot="5400000">
            <a:off x="4288799" y="-1327676"/>
            <a:ext cx="3911700" cy="10218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7" name="Google Shape;87;p19"/>
          <p:cNvSpPr txBox="1">
            <a:spLocks noGrp="1"/>
          </p:cNvSpPr>
          <p:nvPr>
            <p:ph type="dt" idx="10"/>
          </p:nvPr>
        </p:nvSpPr>
        <p:spPr>
          <a:xfrm>
            <a:off x="282816" y="6197148"/>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4038600" y="6159127"/>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10726975" y="186557"/>
            <a:ext cx="1224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E23D19"/>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20"/>
          <p:cNvSpPr txBox="1">
            <a:spLocks noGrp="1"/>
          </p:cNvSpPr>
          <p:nvPr>
            <p:ph type="body" idx="1"/>
          </p:nvPr>
        </p:nvSpPr>
        <p:spPr>
          <a:xfrm rot="5400000">
            <a:off x="1949999" y="-445476"/>
            <a:ext cx="5811900" cy="7433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 name="Google Shape;93;p20"/>
          <p:cNvSpPr txBox="1">
            <a:spLocks noGrp="1"/>
          </p:cNvSpPr>
          <p:nvPr>
            <p:ph type="dt" idx="10"/>
          </p:nvPr>
        </p:nvSpPr>
        <p:spPr>
          <a:xfrm>
            <a:off x="282816" y="6197148"/>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20"/>
          <p:cNvSpPr txBox="1">
            <a:spLocks noGrp="1"/>
          </p:cNvSpPr>
          <p:nvPr>
            <p:ph type="ftr" idx="11"/>
          </p:nvPr>
        </p:nvSpPr>
        <p:spPr>
          <a:xfrm>
            <a:off x="4038600" y="6159127"/>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10726975" y="186557"/>
            <a:ext cx="1224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p:cSld name="Nadpis a obsah">
    <p:spTree>
      <p:nvGrpSpPr>
        <p:cNvPr id="1" name="Shape 15"/>
        <p:cNvGrpSpPr/>
        <p:nvPr/>
      </p:nvGrpSpPr>
      <p:grpSpPr>
        <a:xfrm>
          <a:off x="0" y="0"/>
          <a:ext cx="0" cy="0"/>
          <a:chOff x="0" y="0"/>
          <a:chExt cx="0" cy="0"/>
        </a:xfrm>
      </p:grpSpPr>
      <p:sp>
        <p:nvSpPr>
          <p:cNvPr id="16" name="Google Shape;16;p10"/>
          <p:cNvSpPr txBox="1">
            <a:spLocks noGrp="1"/>
          </p:cNvSpPr>
          <p:nvPr>
            <p:ph type="subTitle" idx="1"/>
          </p:nvPr>
        </p:nvSpPr>
        <p:spPr>
          <a:xfrm>
            <a:off x="3979340" y="2268886"/>
            <a:ext cx="3119549" cy="218596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rgbClr val="E13E19"/>
              </a:buClr>
              <a:buSzPts val="2400"/>
              <a:buFont typeface="Arial"/>
              <a:buNone/>
              <a:defRPr sz="2400" b="0" i="0" u="none" strike="noStrike" cap="none">
                <a:solidFill>
                  <a:srgbClr val="E13E19"/>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7" name="Google Shape;17;p10"/>
          <p:cNvPicPr preferRelativeResize="0"/>
          <p:nvPr/>
        </p:nvPicPr>
        <p:blipFill rotWithShape="1">
          <a:blip r:embed="rId2">
            <a:alphaModFix amt="35000"/>
          </a:blip>
          <a:srcRect/>
          <a:stretch/>
        </p:blipFill>
        <p:spPr>
          <a:xfrm>
            <a:off x="7179171" y="2971007"/>
            <a:ext cx="325037" cy="848266"/>
          </a:xfrm>
          <a:prstGeom prst="rect">
            <a:avLst/>
          </a:prstGeom>
          <a:noFill/>
          <a:ln>
            <a:noFill/>
          </a:ln>
        </p:spPr>
      </p:pic>
      <p:pic>
        <p:nvPicPr>
          <p:cNvPr id="18" name="Google Shape;18;p10"/>
          <p:cNvPicPr preferRelativeResize="0"/>
          <p:nvPr/>
        </p:nvPicPr>
        <p:blipFill rotWithShape="1">
          <a:blip r:embed="rId3">
            <a:alphaModFix/>
          </a:blip>
          <a:srcRect/>
          <a:stretch/>
        </p:blipFill>
        <p:spPr>
          <a:xfrm>
            <a:off x="7700855" y="2851655"/>
            <a:ext cx="1117600" cy="1409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1139301" y="457200"/>
            <a:ext cx="36327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E23D19"/>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9"/>
          <p:cNvSpPr>
            <a:spLocks noGrp="1"/>
          </p:cNvSpPr>
          <p:nvPr>
            <p:ph type="pic" idx="2"/>
          </p:nvPr>
        </p:nvSpPr>
        <p:spPr>
          <a:xfrm>
            <a:off x="5183188" y="987425"/>
            <a:ext cx="6172200" cy="4873500"/>
          </a:xfrm>
          <a:prstGeom prst="rect">
            <a:avLst/>
          </a:prstGeom>
          <a:noFill/>
          <a:ln>
            <a:noFill/>
          </a:ln>
        </p:spPr>
      </p:sp>
      <p:sp>
        <p:nvSpPr>
          <p:cNvPr id="30" name="Google Shape;30;p9"/>
          <p:cNvSpPr txBox="1">
            <a:spLocks noGrp="1"/>
          </p:cNvSpPr>
          <p:nvPr>
            <p:ph type="body" idx="1"/>
          </p:nvPr>
        </p:nvSpPr>
        <p:spPr>
          <a:xfrm>
            <a:off x="1139301" y="2057400"/>
            <a:ext cx="36327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1" name="Google Shape;31;p9"/>
          <p:cNvSpPr txBox="1">
            <a:spLocks noGrp="1"/>
          </p:cNvSpPr>
          <p:nvPr>
            <p:ph type="dt" idx="10"/>
          </p:nvPr>
        </p:nvSpPr>
        <p:spPr>
          <a:xfrm>
            <a:off x="282816" y="6197148"/>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 name="Google Shape;32;p9"/>
          <p:cNvSpPr txBox="1">
            <a:spLocks noGrp="1"/>
          </p:cNvSpPr>
          <p:nvPr>
            <p:ph type="ftr" idx="11"/>
          </p:nvPr>
        </p:nvSpPr>
        <p:spPr>
          <a:xfrm>
            <a:off x="4038600" y="6159127"/>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9"/>
          <p:cNvSpPr txBox="1">
            <a:spLocks noGrp="1"/>
          </p:cNvSpPr>
          <p:nvPr>
            <p:ph type="sldNum" idx="12"/>
          </p:nvPr>
        </p:nvSpPr>
        <p:spPr>
          <a:xfrm>
            <a:off x="10726975" y="186557"/>
            <a:ext cx="1224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34"/>
        <p:cNvGrpSpPr/>
        <p:nvPr/>
      </p:nvGrpSpPr>
      <p:grpSpPr>
        <a:xfrm>
          <a:off x="0" y="0"/>
          <a:ext cx="0" cy="0"/>
          <a:chOff x="0" y="0"/>
          <a:chExt cx="0" cy="0"/>
        </a:xfrm>
      </p:grpSpPr>
      <p:sp>
        <p:nvSpPr>
          <p:cNvPr id="35" name="Google Shape;35;p1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E23D19"/>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 name="Google Shape;36;p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7" name="Google Shape;37;p11"/>
          <p:cNvSpPr txBox="1">
            <a:spLocks noGrp="1"/>
          </p:cNvSpPr>
          <p:nvPr>
            <p:ph type="dt" idx="10"/>
          </p:nvPr>
        </p:nvSpPr>
        <p:spPr>
          <a:xfrm>
            <a:off x="282816" y="6197148"/>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159127"/>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10737624" y="177995"/>
            <a:ext cx="1224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1135626" y="365125"/>
            <a:ext cx="102183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E23D19"/>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1135626" y="1825625"/>
            <a:ext cx="10218300" cy="3911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 name="Google Shape;43;p12"/>
          <p:cNvSpPr txBox="1">
            <a:spLocks noGrp="1"/>
          </p:cNvSpPr>
          <p:nvPr>
            <p:ph type="dt" idx="10"/>
          </p:nvPr>
        </p:nvSpPr>
        <p:spPr>
          <a:xfrm>
            <a:off x="282816" y="6197148"/>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12"/>
          <p:cNvSpPr txBox="1">
            <a:spLocks noGrp="1"/>
          </p:cNvSpPr>
          <p:nvPr>
            <p:ph type="ftr" idx="11"/>
          </p:nvPr>
        </p:nvSpPr>
        <p:spPr>
          <a:xfrm>
            <a:off x="4038600" y="6159127"/>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12"/>
          <p:cNvSpPr txBox="1">
            <a:spLocks noGrp="1"/>
          </p:cNvSpPr>
          <p:nvPr>
            <p:ph type="sldNum" idx="12"/>
          </p:nvPr>
        </p:nvSpPr>
        <p:spPr>
          <a:xfrm>
            <a:off x="10726975" y="186557"/>
            <a:ext cx="1224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1139300" y="1709738"/>
            <a:ext cx="102081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E23D19"/>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 name="Google Shape;48;p13"/>
          <p:cNvSpPr txBox="1">
            <a:spLocks noGrp="1"/>
          </p:cNvSpPr>
          <p:nvPr>
            <p:ph type="body" idx="1"/>
          </p:nvPr>
        </p:nvSpPr>
        <p:spPr>
          <a:xfrm>
            <a:off x="1139300" y="4589463"/>
            <a:ext cx="102081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13"/>
          <p:cNvSpPr txBox="1">
            <a:spLocks noGrp="1"/>
          </p:cNvSpPr>
          <p:nvPr>
            <p:ph type="dt" idx="10"/>
          </p:nvPr>
        </p:nvSpPr>
        <p:spPr>
          <a:xfrm>
            <a:off x="282816" y="6197148"/>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 name="Google Shape;50;p13"/>
          <p:cNvSpPr txBox="1">
            <a:spLocks noGrp="1"/>
          </p:cNvSpPr>
          <p:nvPr>
            <p:ph type="ftr" idx="11"/>
          </p:nvPr>
        </p:nvSpPr>
        <p:spPr>
          <a:xfrm>
            <a:off x="4038600" y="6159127"/>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 name="Google Shape;51;p13"/>
          <p:cNvSpPr txBox="1">
            <a:spLocks noGrp="1"/>
          </p:cNvSpPr>
          <p:nvPr>
            <p:ph type="sldNum" idx="12"/>
          </p:nvPr>
        </p:nvSpPr>
        <p:spPr>
          <a:xfrm>
            <a:off x="10726975" y="186557"/>
            <a:ext cx="1224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va obsahy">
  <p:cSld name="Dva obsahy">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1135626" y="365125"/>
            <a:ext cx="102183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E23D19"/>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1135626" y="1844675"/>
            <a:ext cx="50463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 name="Google Shape;55;p14"/>
          <p:cNvSpPr txBox="1">
            <a:spLocks noGrp="1"/>
          </p:cNvSpPr>
          <p:nvPr>
            <p:ph type="dt" idx="10"/>
          </p:nvPr>
        </p:nvSpPr>
        <p:spPr>
          <a:xfrm>
            <a:off x="282816" y="6197148"/>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159127"/>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10726975" y="186557"/>
            <a:ext cx="1224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14"/>
          <p:cNvSpPr txBox="1">
            <a:spLocks noGrp="1"/>
          </p:cNvSpPr>
          <p:nvPr>
            <p:ph type="body" idx="2"/>
          </p:nvPr>
        </p:nvSpPr>
        <p:spPr>
          <a:xfrm>
            <a:off x="6307394" y="1825625"/>
            <a:ext cx="50463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orovnání">
  <p:cSld name="Porovnání">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1139300" y="365125"/>
            <a:ext cx="102162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E23D19"/>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1139300" y="1685926"/>
            <a:ext cx="49947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2" name="Google Shape;62;p15"/>
          <p:cNvSpPr txBox="1">
            <a:spLocks noGrp="1"/>
          </p:cNvSpPr>
          <p:nvPr>
            <p:ph type="body" idx="2"/>
          </p:nvPr>
        </p:nvSpPr>
        <p:spPr>
          <a:xfrm>
            <a:off x="1139300" y="2509838"/>
            <a:ext cx="49947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 name="Google Shape;63;p15"/>
          <p:cNvSpPr txBox="1">
            <a:spLocks noGrp="1"/>
          </p:cNvSpPr>
          <p:nvPr>
            <p:ph type="dt" idx="10"/>
          </p:nvPr>
        </p:nvSpPr>
        <p:spPr>
          <a:xfrm>
            <a:off x="282816" y="6197148"/>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4038600" y="6159127"/>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10726975" y="186557"/>
            <a:ext cx="1224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15"/>
          <p:cNvSpPr txBox="1">
            <a:spLocks noGrp="1"/>
          </p:cNvSpPr>
          <p:nvPr>
            <p:ph type="body" idx="3"/>
          </p:nvPr>
        </p:nvSpPr>
        <p:spPr>
          <a:xfrm>
            <a:off x="6360702" y="2509838"/>
            <a:ext cx="49947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7" name="Google Shape;67;p15"/>
          <p:cNvSpPr txBox="1">
            <a:spLocks noGrp="1"/>
          </p:cNvSpPr>
          <p:nvPr>
            <p:ph type="body" idx="4"/>
          </p:nvPr>
        </p:nvSpPr>
        <p:spPr>
          <a:xfrm>
            <a:off x="6369475" y="1685926"/>
            <a:ext cx="49947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135626" y="365125"/>
            <a:ext cx="102183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E23D19"/>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16"/>
          <p:cNvSpPr txBox="1">
            <a:spLocks noGrp="1"/>
          </p:cNvSpPr>
          <p:nvPr>
            <p:ph type="dt" idx="10"/>
          </p:nvPr>
        </p:nvSpPr>
        <p:spPr>
          <a:xfrm>
            <a:off x="282816" y="6197148"/>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4038600" y="6159127"/>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10726975" y="186557"/>
            <a:ext cx="1224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E5"/>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EE5"/>
        </a:solidFill>
        <a:effectLst/>
      </p:bgPr>
    </p:bg>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1135626" y="365125"/>
            <a:ext cx="102183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23D19"/>
              </a:buClr>
              <a:buSzPts val="4400"/>
              <a:buFont typeface="Calibri"/>
              <a:buNone/>
              <a:defRPr sz="4400" b="0" i="0" u="none" strike="noStrike" cap="none">
                <a:solidFill>
                  <a:srgbClr val="E23D1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8"/>
          <p:cNvSpPr txBox="1">
            <a:spLocks noGrp="1"/>
          </p:cNvSpPr>
          <p:nvPr>
            <p:ph type="body" idx="1"/>
          </p:nvPr>
        </p:nvSpPr>
        <p:spPr>
          <a:xfrm>
            <a:off x="1135626" y="1825625"/>
            <a:ext cx="10218300" cy="39117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8"/>
          <p:cNvSpPr txBox="1">
            <a:spLocks noGrp="1"/>
          </p:cNvSpPr>
          <p:nvPr>
            <p:ph type="dt" idx="10"/>
          </p:nvPr>
        </p:nvSpPr>
        <p:spPr>
          <a:xfrm>
            <a:off x="282816" y="6197148"/>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8"/>
          <p:cNvSpPr txBox="1">
            <a:spLocks noGrp="1"/>
          </p:cNvSpPr>
          <p:nvPr>
            <p:ph type="ftr" idx="11"/>
          </p:nvPr>
        </p:nvSpPr>
        <p:spPr>
          <a:xfrm>
            <a:off x="4038600" y="6159127"/>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8"/>
          <p:cNvSpPr txBox="1">
            <a:spLocks noGrp="1"/>
          </p:cNvSpPr>
          <p:nvPr>
            <p:ph type="sldNum" idx="12"/>
          </p:nvPr>
        </p:nvSpPr>
        <p:spPr>
          <a:xfrm>
            <a:off x="10726975" y="186557"/>
            <a:ext cx="1224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8"/>
          <p:cNvPicPr preferRelativeResize="0"/>
          <p:nvPr/>
        </p:nvPicPr>
        <p:blipFill rotWithShape="1">
          <a:blip r:embed="rId13">
            <a:alphaModFix/>
          </a:blip>
          <a:srcRect/>
          <a:stretch/>
        </p:blipFill>
        <p:spPr>
          <a:xfrm>
            <a:off x="210334" y="260397"/>
            <a:ext cx="642882" cy="810908"/>
          </a:xfrm>
          <a:prstGeom prst="rect">
            <a:avLst/>
          </a:prstGeom>
          <a:noFill/>
          <a:ln>
            <a:noFill/>
          </a:ln>
        </p:spPr>
      </p:pic>
      <p:pic>
        <p:nvPicPr>
          <p:cNvPr id="26" name="Google Shape;26;p8"/>
          <p:cNvPicPr preferRelativeResize="0"/>
          <p:nvPr/>
        </p:nvPicPr>
        <p:blipFill rotWithShape="1">
          <a:blip r:embed="rId14">
            <a:alphaModFix amt="35000"/>
          </a:blip>
          <a:srcRect/>
          <a:stretch/>
        </p:blipFill>
        <p:spPr>
          <a:xfrm>
            <a:off x="11308773" y="6141789"/>
            <a:ext cx="454120" cy="4541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www.traxonthetrail.com/" TargetMode="External"/><Relationship Id="rId4" Type="http://schemas.openxmlformats.org/officeDocument/2006/relationships/hyperlink" Target="https://www.songsofpoliticalpersuasion.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jNRWWFDFRRQ"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hyperlink" Target="http://www.youtube.com/watch?v=m5s19Yy5074"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KoXt9pZLGM?feature=oembed" TargetMode="External"/><Relationship Id="rId1" Type="http://schemas.openxmlformats.org/officeDocument/2006/relationships/video" Target="https://www.youtube.com/embed/EBDiuo8-PvQ?feature=oembed"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nytimes.com/2024/08/22/us/politics/beyonce-freedom-kamala-harri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youtube.com/watch?v=03rDrNMRjY0" TargetMode="External"/><Relationship Id="rId4" Type="http://schemas.openxmlformats.org/officeDocument/2006/relationships/hyperlink" Target="https://dissectpodcast.com/2020/06/16/ch-10-hope-freed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6257100" y="1472250"/>
            <a:ext cx="5265900" cy="2444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23D19"/>
              </a:buClr>
              <a:buSzPts val="4800"/>
              <a:buFont typeface="Calibri"/>
              <a:buNone/>
            </a:pPr>
            <a:r>
              <a:rPr lang="en-US" sz="3800" b="0">
                <a:solidFill>
                  <a:srgbClr val="E23D19"/>
                </a:solidFill>
              </a:rPr>
              <a:t>Kampaňová píseň v prezidentských volbách USA 2024</a:t>
            </a:r>
            <a:r>
              <a:rPr lang="en-US" sz="2400" b="0">
                <a:solidFill>
                  <a:srgbClr val="E23D19"/>
                </a:solidFill>
              </a:rPr>
              <a:t> </a:t>
            </a:r>
            <a:endParaRPr sz="4500" b="0"/>
          </a:p>
        </p:txBody>
      </p:sp>
      <p:pic>
        <p:nvPicPr>
          <p:cNvPr id="101" name="Google Shape;101;p1"/>
          <p:cNvPicPr preferRelativeResize="0"/>
          <p:nvPr/>
        </p:nvPicPr>
        <p:blipFill>
          <a:blip r:embed="rId3">
            <a:alphaModFix/>
          </a:blip>
          <a:stretch>
            <a:fillRect/>
          </a:stretch>
        </p:blipFill>
        <p:spPr>
          <a:xfrm>
            <a:off x="6325689" y="3429000"/>
            <a:ext cx="4378861" cy="1936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subTitle" idx="1"/>
          </p:nvPr>
        </p:nvSpPr>
        <p:spPr>
          <a:xfrm>
            <a:off x="3657600" y="2349563"/>
            <a:ext cx="3441300" cy="2186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13E19"/>
              </a:buClr>
              <a:buSzPts val="2400"/>
              <a:buFont typeface="Arial"/>
              <a:buNone/>
            </a:pPr>
            <a:endParaRPr/>
          </a:p>
          <a:p>
            <a:pPr marL="0" marR="0" lvl="0" indent="0" algn="l" rtl="0">
              <a:lnSpc>
                <a:spcPct val="90000"/>
              </a:lnSpc>
              <a:spcBef>
                <a:spcPts val="0"/>
              </a:spcBef>
              <a:spcAft>
                <a:spcPts val="0"/>
              </a:spcAft>
              <a:buClr>
                <a:srgbClr val="E13E19"/>
              </a:buClr>
              <a:buSzPts val="2400"/>
              <a:buFont typeface="Arial"/>
              <a:buNone/>
            </a:pPr>
            <a:r>
              <a:rPr lang="en-US"/>
              <a:t>Děkujeme za pozornost!</a:t>
            </a:r>
            <a:endParaRPr/>
          </a:p>
          <a:p>
            <a:pPr marL="0" marR="0" lvl="0" indent="0" algn="l" rtl="0">
              <a:lnSpc>
                <a:spcPct val="90000"/>
              </a:lnSpc>
              <a:spcBef>
                <a:spcPts val="0"/>
              </a:spcBef>
              <a:spcAft>
                <a:spcPts val="0"/>
              </a:spcAft>
              <a:buClr>
                <a:srgbClr val="E13E19"/>
              </a:buClr>
              <a:buSzPts val="2400"/>
              <a:buFont typeface="Arial"/>
              <a:buNone/>
            </a:pPr>
            <a:endParaRPr/>
          </a:p>
          <a:p>
            <a:pPr marL="0" marR="0" lvl="0" indent="0" algn="l" rtl="0">
              <a:lnSpc>
                <a:spcPct val="90000"/>
              </a:lnSpc>
              <a:spcBef>
                <a:spcPts val="0"/>
              </a:spcBef>
              <a:spcAft>
                <a:spcPts val="0"/>
              </a:spcAft>
              <a:buClr>
                <a:srgbClr val="E13E19"/>
              </a:buClr>
              <a:buSzPts val="2400"/>
              <a:buFont typeface="Arial"/>
              <a:buNone/>
            </a:pPr>
            <a:r>
              <a:rPr lang="en-US"/>
              <a:t>Irena Eibenová</a:t>
            </a:r>
            <a:endParaRPr/>
          </a:p>
          <a:p>
            <a:pPr marL="0" marR="0" lvl="0" indent="0" algn="l" rtl="0">
              <a:lnSpc>
                <a:spcPct val="90000"/>
              </a:lnSpc>
              <a:spcBef>
                <a:spcPts val="1000"/>
              </a:spcBef>
              <a:spcAft>
                <a:spcPts val="0"/>
              </a:spcAft>
              <a:buClr>
                <a:srgbClr val="E13E19"/>
              </a:buClr>
              <a:buSzPts val="2400"/>
              <a:buFont typeface="Arial"/>
              <a:buNone/>
            </a:pPr>
            <a:r>
              <a:rPr lang="en-US"/>
              <a:t>2024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fb51e19dd5_0_7"/>
          <p:cNvSpPr txBox="1">
            <a:spLocks noGrp="1"/>
          </p:cNvSpPr>
          <p:nvPr>
            <p:ph type="title"/>
          </p:nvPr>
        </p:nvSpPr>
        <p:spPr>
          <a:xfrm>
            <a:off x="1139301" y="457200"/>
            <a:ext cx="3632700" cy="1600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Proč by vás to mohlo zajímat?</a:t>
            </a:r>
            <a:endParaRPr/>
          </a:p>
        </p:txBody>
      </p:sp>
      <p:sp>
        <p:nvSpPr>
          <p:cNvPr id="108" name="Google Shape;108;g2fb51e19dd5_0_7"/>
          <p:cNvSpPr txBox="1">
            <a:spLocks noGrp="1"/>
          </p:cNvSpPr>
          <p:nvPr>
            <p:ph type="body" idx="1"/>
          </p:nvPr>
        </p:nvSpPr>
        <p:spPr>
          <a:xfrm>
            <a:off x="1139301" y="2057400"/>
            <a:ext cx="3632700" cy="3811500"/>
          </a:xfrm>
          <a:prstGeom prst="rect">
            <a:avLst/>
          </a:prstGeom>
        </p:spPr>
        <p:txBody>
          <a:bodyPr spcFirstLastPara="1" wrap="square" lIns="91425" tIns="45700" rIns="91425" bIns="45700" anchor="t" anchorCtr="0">
            <a:normAutofit/>
          </a:bodyPr>
          <a:lstStyle/>
          <a:p>
            <a:pPr marL="457200" lvl="0" indent="-330200" algn="l" rtl="0">
              <a:spcBef>
                <a:spcPts val="1000"/>
              </a:spcBef>
              <a:spcAft>
                <a:spcPts val="0"/>
              </a:spcAft>
              <a:buSzPts val="1600"/>
              <a:buChar char="●"/>
            </a:pPr>
            <a:r>
              <a:rPr lang="en-US"/>
              <a:t>srovnáme příchod Kamaly Harris a Donalda Trumpa na nominační sjezd </a:t>
            </a:r>
            <a:endParaRPr/>
          </a:p>
          <a:p>
            <a:pPr marL="457200" lvl="0" indent="0" algn="l" rtl="0">
              <a:spcBef>
                <a:spcPts val="1000"/>
              </a:spcBef>
              <a:spcAft>
                <a:spcPts val="0"/>
              </a:spcAft>
              <a:buNone/>
            </a:pPr>
            <a:endParaRPr/>
          </a:p>
          <a:p>
            <a:pPr marL="457200" lvl="0" indent="-330200" algn="l" rtl="0">
              <a:spcBef>
                <a:spcPts val="1000"/>
              </a:spcBef>
              <a:spcAft>
                <a:spcPts val="0"/>
              </a:spcAft>
              <a:buSzPts val="1600"/>
              <a:buChar char="●"/>
            </a:pPr>
            <a:r>
              <a:rPr lang="en-US"/>
              <a:t>poslechneme si jejich kampaňový hit</a:t>
            </a:r>
            <a:endParaRPr/>
          </a:p>
          <a:p>
            <a:pPr marL="457200" lvl="0" indent="0" algn="l" rtl="0">
              <a:spcBef>
                <a:spcPts val="1000"/>
              </a:spcBef>
              <a:spcAft>
                <a:spcPts val="0"/>
              </a:spcAft>
              <a:buNone/>
            </a:pPr>
            <a:r>
              <a:rPr lang="en-US"/>
              <a:t> </a:t>
            </a:r>
            <a:endParaRPr/>
          </a:p>
          <a:p>
            <a:pPr marL="457200" lvl="0" indent="-330200" algn="l" rtl="0">
              <a:spcBef>
                <a:spcPts val="1000"/>
              </a:spcBef>
              <a:spcAft>
                <a:spcPts val="0"/>
              </a:spcAft>
              <a:buSzPts val="1600"/>
              <a:buChar char="●"/>
            </a:pPr>
            <a:r>
              <a:rPr lang="en-US"/>
              <a:t>hudbu má rád každý</a:t>
            </a:r>
            <a:endParaRPr/>
          </a:p>
          <a:p>
            <a:pPr marL="457200" lvl="0" indent="0" algn="l" rtl="0">
              <a:spcBef>
                <a:spcPts val="1000"/>
              </a:spcBef>
              <a:spcAft>
                <a:spcPts val="0"/>
              </a:spcAft>
              <a:buNone/>
            </a:pPr>
            <a:endParaRPr/>
          </a:p>
          <a:p>
            <a:pPr marL="457200" lvl="0" indent="-330200" algn="l" rtl="0">
              <a:spcBef>
                <a:spcPts val="1000"/>
              </a:spcBef>
              <a:spcAft>
                <a:spcPts val="0"/>
              </a:spcAft>
              <a:buSzPts val="1600"/>
              <a:buChar char="●"/>
            </a:pPr>
            <a:r>
              <a:rPr lang="en-US"/>
              <a:t>uděláme analýzu videoklipů  a dozvíme se něco o hodnotách a kultuře USA</a:t>
            </a:r>
            <a:endParaRPr/>
          </a:p>
        </p:txBody>
      </p:sp>
      <p:sp>
        <p:nvSpPr>
          <p:cNvPr id="109" name="Google Shape;109;g2fb51e19dd5_0_7"/>
          <p:cNvSpPr txBox="1">
            <a:spLocks noGrp="1"/>
          </p:cNvSpPr>
          <p:nvPr>
            <p:ph type="sldNum" idx="12"/>
          </p:nvPr>
        </p:nvSpPr>
        <p:spPr>
          <a:xfrm>
            <a:off x="10726975" y="186557"/>
            <a:ext cx="1224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pic>
        <p:nvPicPr>
          <p:cNvPr id="110" name="Google Shape;110;g2fb51e19dd5_0_7"/>
          <p:cNvPicPr preferRelativeResize="0"/>
          <p:nvPr/>
        </p:nvPicPr>
        <p:blipFill>
          <a:blip r:embed="rId3">
            <a:alphaModFix/>
          </a:blip>
          <a:stretch>
            <a:fillRect/>
          </a:stretch>
        </p:blipFill>
        <p:spPr>
          <a:xfrm>
            <a:off x="5689325" y="2133125"/>
            <a:ext cx="5861900" cy="2591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85306d6852_0_67"/>
          <p:cNvSpPr txBox="1">
            <a:spLocks noGrp="1"/>
          </p:cNvSpPr>
          <p:nvPr>
            <p:ph type="title"/>
          </p:nvPr>
        </p:nvSpPr>
        <p:spPr>
          <a:xfrm>
            <a:off x="1139300" y="457200"/>
            <a:ext cx="8503200" cy="1100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Kdyby vás měla charakterizovat jedna jediná píseň nebo melodie, která by to byla?</a:t>
            </a:r>
            <a:endParaRPr/>
          </a:p>
        </p:txBody>
      </p:sp>
      <p:sp>
        <p:nvSpPr>
          <p:cNvPr id="117" name="Google Shape;117;g285306d6852_0_67"/>
          <p:cNvSpPr txBox="1">
            <a:spLocks noGrp="1"/>
          </p:cNvSpPr>
          <p:nvPr>
            <p:ph type="body" idx="1"/>
          </p:nvPr>
        </p:nvSpPr>
        <p:spPr>
          <a:xfrm>
            <a:off x="1139300" y="2057400"/>
            <a:ext cx="9896400" cy="3811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Zde zapište:</a:t>
            </a:r>
            <a:endParaRPr/>
          </a:p>
        </p:txBody>
      </p:sp>
      <p:sp>
        <p:nvSpPr>
          <p:cNvPr id="118" name="Google Shape;118;g285306d6852_0_67"/>
          <p:cNvSpPr txBox="1">
            <a:spLocks noGrp="1"/>
          </p:cNvSpPr>
          <p:nvPr>
            <p:ph type="sldNum" idx="12"/>
          </p:nvPr>
        </p:nvSpPr>
        <p:spPr>
          <a:xfrm>
            <a:off x="10726975" y="186557"/>
            <a:ext cx="1224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85306d6852_0_193"/>
          <p:cNvSpPr txBox="1">
            <a:spLocks noGrp="1"/>
          </p:cNvSpPr>
          <p:nvPr>
            <p:ph type="title"/>
          </p:nvPr>
        </p:nvSpPr>
        <p:spPr>
          <a:xfrm>
            <a:off x="1139300" y="457200"/>
            <a:ext cx="9654600" cy="9114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V USA je dlouhá tradice hitů, které jsou symbolem politiků</a:t>
            </a:r>
            <a:endParaRPr/>
          </a:p>
        </p:txBody>
      </p:sp>
      <p:sp>
        <p:nvSpPr>
          <p:cNvPr id="125" name="Google Shape;125;g285306d6852_0_193"/>
          <p:cNvSpPr txBox="1">
            <a:spLocks noGrp="1"/>
          </p:cNvSpPr>
          <p:nvPr>
            <p:ph type="body" idx="1"/>
          </p:nvPr>
        </p:nvSpPr>
        <p:spPr>
          <a:xfrm>
            <a:off x="1139300" y="1795050"/>
            <a:ext cx="7749900" cy="4116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26" name="Google Shape;126;g285306d6852_0_193"/>
          <p:cNvSpPr txBox="1">
            <a:spLocks noGrp="1"/>
          </p:cNvSpPr>
          <p:nvPr>
            <p:ph type="sldNum" idx="12"/>
          </p:nvPr>
        </p:nvSpPr>
        <p:spPr>
          <a:xfrm>
            <a:off x="10726975" y="186557"/>
            <a:ext cx="1224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7" name="Google Shape;127;g285306d6852_0_193"/>
          <p:cNvPicPr preferRelativeResize="0"/>
          <p:nvPr/>
        </p:nvPicPr>
        <p:blipFill>
          <a:blip r:embed="rId3">
            <a:alphaModFix/>
          </a:blip>
          <a:stretch>
            <a:fillRect/>
          </a:stretch>
        </p:blipFill>
        <p:spPr>
          <a:xfrm>
            <a:off x="5978476" y="4103375"/>
            <a:ext cx="4943525" cy="2392874"/>
          </a:xfrm>
          <a:prstGeom prst="rect">
            <a:avLst/>
          </a:prstGeom>
          <a:noFill/>
          <a:ln>
            <a:noFill/>
          </a:ln>
        </p:spPr>
      </p:pic>
      <p:sp>
        <p:nvSpPr>
          <p:cNvPr id="128" name="Google Shape;128;g285306d6852_0_193"/>
          <p:cNvSpPr txBox="1"/>
          <p:nvPr/>
        </p:nvSpPr>
        <p:spPr>
          <a:xfrm>
            <a:off x="818450" y="5108225"/>
            <a:ext cx="5662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https://www.songsofpoliticalpersuasion.com/</a:t>
            </a:r>
            <a:endParaRPr/>
          </a:p>
          <a:p>
            <a:pPr marL="0" lvl="0" indent="0" algn="l" rtl="0">
              <a:spcBef>
                <a:spcPts val="0"/>
              </a:spcBef>
              <a:spcAft>
                <a:spcPts val="0"/>
              </a:spcAft>
              <a:buNone/>
            </a:pPr>
            <a:r>
              <a:rPr lang="en-US" u="sng">
                <a:solidFill>
                  <a:schemeClr val="hlink"/>
                </a:solidFill>
                <a:hlinkClick r:id="rId5"/>
              </a:rPr>
              <a:t>https://www.traxonthetrail.com/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29" name="Google Shape;129;g285306d6852_0_193"/>
          <p:cNvPicPr preferRelativeResize="0"/>
          <p:nvPr/>
        </p:nvPicPr>
        <p:blipFill>
          <a:blip r:embed="rId6">
            <a:alphaModFix/>
          </a:blip>
          <a:stretch>
            <a:fillRect/>
          </a:stretch>
        </p:blipFill>
        <p:spPr>
          <a:xfrm>
            <a:off x="898487" y="1576638"/>
            <a:ext cx="4812951" cy="2526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fb51e19dd5_0_16"/>
          <p:cNvSpPr txBox="1">
            <a:spLocks noGrp="1"/>
          </p:cNvSpPr>
          <p:nvPr>
            <p:ph type="title"/>
          </p:nvPr>
        </p:nvSpPr>
        <p:spPr>
          <a:xfrm>
            <a:off x="1139300" y="457200"/>
            <a:ext cx="7218300" cy="1600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Podívejte se na videa a vypracujte odpovědi v pracovním listu</a:t>
            </a:r>
            <a:endParaRPr/>
          </a:p>
        </p:txBody>
      </p:sp>
      <p:sp>
        <p:nvSpPr>
          <p:cNvPr id="136" name="Google Shape;136;g2fb51e19dd5_0_16"/>
          <p:cNvSpPr txBox="1">
            <a:spLocks noGrp="1"/>
          </p:cNvSpPr>
          <p:nvPr>
            <p:ph type="sldNum" idx="12"/>
          </p:nvPr>
        </p:nvSpPr>
        <p:spPr>
          <a:xfrm>
            <a:off x="10726975" y="186557"/>
            <a:ext cx="1224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pic>
        <p:nvPicPr>
          <p:cNvPr id="137" name="Google Shape;137;g2fb51e19dd5_0_16" descr="Vice President Kamala Harris makes a surprise appearance on stage at the first night of the Democratic National Convention in Chicago.&#10;» Subscribe to MSNBC: https://www.youtube.com/msnbc&#10; &#10;Follow MSNBC Show Blogs &#10;MaddowBlog: https://www.msnbc.com/maddowblog&#10;ReidOut Blog: https://www.msnbc.com/reidoutblog&#10;&#10;MSNBC delivers breaking news, in-depth analysis of politics headlines, as well as commentary and informed perspectives. Find video clips and segments from The Rachel Maddow Show, Morning Joe, The Beat with Ari Melber, Deadline: White House, The ReidOut, All In, Last Word, 11th Hour, and Alex Wagner who brings her breadth of reporting experience to MSNBC primetime. Watch “Alex Wagner Tonight” Tuesday through Friday at 9pm Eastern. &#10; &#10;Connect with MSNBC Online &#10;Visit msnbc.com: https://www.msnbc.com/&#10;Subscribe to the MSNBC Daily Newsletter: https://link.msnbc.com/join/5ck/msnbc-daily-signup&#10;Find MSNBC on Facebook: https://www.facebook.com/msnbc/&#10;Follow MSNBC on Twitter: https://twitter.com/MSNBC&#10;Follow MSNBC on Instagram: https://www.instagram.com/msnbc&#10;&#10;#kamalaharris #DNC #msnbc" title="Harris makes SURPRISE appearance at DNC">
            <a:hlinkClick r:id="rId3"/>
          </p:cNvPr>
          <p:cNvPicPr preferRelativeResize="0"/>
          <p:nvPr/>
        </p:nvPicPr>
        <p:blipFill>
          <a:blip r:embed="rId4">
            <a:alphaModFix/>
          </a:blip>
          <a:stretch>
            <a:fillRect/>
          </a:stretch>
        </p:blipFill>
        <p:spPr>
          <a:xfrm>
            <a:off x="335825" y="2268125"/>
            <a:ext cx="5212125" cy="2931825"/>
          </a:xfrm>
          <a:prstGeom prst="rect">
            <a:avLst/>
          </a:prstGeom>
          <a:noFill/>
          <a:ln>
            <a:noFill/>
          </a:ln>
        </p:spPr>
      </p:pic>
      <p:pic>
        <p:nvPicPr>
          <p:cNvPr id="138" name="Google Shape;138;g2fb51e19dd5_0_16" descr="The Former President made his first appearance at the Republican National Convention since the assassination attempt that occurred on Saturday.&#10;#jdvance #trumpvance2024 #trump #donaldtrump #republicannationalconvention #election #electionnews #election2024 #election2024 #nationalnews #breakingnews &#10;&#10;Subscribe now http://www.youtube.com/abc3340?sub_confirmation=1&#10;----------&#10;&#10;Follow us on other social media:&#10;ABC 33/40 on Facebook http://www.facebook.com/abc3340&#10;ABC 33/40 on Twitter http://www.twitter.com/abc3340&#10;ABC 33/40 on Instagram http://www.instagram.com/abc3340&#10;&#10;For more information, visit http://abc3340.com&#10;Have a newstip? Send it to us! share@abc3340.com&#10;&#10;ABC 33/40 is an Alabama based ABC Television affiliate owned and operated by Sinclair Broadcast Group. Sinclair Broadcast Group, Inc, is one of the largest and most diversified television broadcasting companies in the country today. Sinclair owns and operates, programs or provides sales services to 163 television stations in 77 markets, after pending transactions. Sinclair's television group reaches approximately 38.7% of US television households and includes ABC, Fox, MyTV, CW, CBS, NBC, Univision and Azteca affiliates.&#10;&#10;#news #sports #weather #alwx #birmingham #anniston #tuscaloosa #alabama" title="Former President Donald Trump makes his RNC Entrance">
            <a:hlinkClick r:id="rId5"/>
          </p:cNvPr>
          <p:cNvPicPr preferRelativeResize="0"/>
          <p:nvPr/>
        </p:nvPicPr>
        <p:blipFill>
          <a:blip r:embed="rId6">
            <a:alphaModFix/>
          </a:blip>
          <a:stretch>
            <a:fillRect/>
          </a:stretch>
        </p:blipFill>
        <p:spPr>
          <a:xfrm>
            <a:off x="6376425" y="2268125"/>
            <a:ext cx="5212125" cy="2931820"/>
          </a:xfrm>
          <a:prstGeom prst="rect">
            <a:avLst/>
          </a:prstGeom>
          <a:noFill/>
          <a:ln>
            <a:noFill/>
          </a:ln>
        </p:spPr>
      </p:pic>
      <p:pic>
        <p:nvPicPr>
          <p:cNvPr id="139" name="Google Shape;139;g2fb51e19dd5_0_16"/>
          <p:cNvPicPr preferRelativeResize="0"/>
          <p:nvPr/>
        </p:nvPicPr>
        <p:blipFill>
          <a:blip r:embed="rId7">
            <a:alphaModFix/>
          </a:blip>
          <a:stretch>
            <a:fillRect/>
          </a:stretch>
        </p:blipFill>
        <p:spPr>
          <a:xfrm>
            <a:off x="8621375" y="186550"/>
            <a:ext cx="3103403" cy="1906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fb51e19dd5_0_30"/>
          <p:cNvSpPr txBox="1">
            <a:spLocks noGrp="1"/>
          </p:cNvSpPr>
          <p:nvPr>
            <p:ph type="title"/>
          </p:nvPr>
        </p:nvSpPr>
        <p:spPr>
          <a:xfrm>
            <a:off x="1139298" y="457200"/>
            <a:ext cx="9462000" cy="1600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Komu podle vás více pomohla k vytvoření dojmu hudba?</a:t>
            </a:r>
            <a:endParaRPr/>
          </a:p>
        </p:txBody>
      </p:sp>
      <p:sp>
        <p:nvSpPr>
          <p:cNvPr id="146" name="Google Shape;146;g2fb51e19dd5_0_30"/>
          <p:cNvSpPr txBox="1">
            <a:spLocks noGrp="1"/>
          </p:cNvSpPr>
          <p:nvPr>
            <p:ph type="sldNum" idx="12"/>
          </p:nvPr>
        </p:nvSpPr>
        <p:spPr>
          <a:xfrm>
            <a:off x="10726975" y="186557"/>
            <a:ext cx="1224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86D59085-0216-035C-CF01-5FB440CF3A24}"/>
              </a:ext>
            </a:extLst>
          </p:cNvPr>
          <p:cNvSpPr>
            <a:spLocks noGrp="1"/>
          </p:cNvSpPr>
          <p:nvPr>
            <p:ph type="title"/>
          </p:nvPr>
        </p:nvSpPr>
        <p:spPr/>
        <p:txBody>
          <a:bodyPr/>
          <a:lstStyle/>
          <a:p>
            <a:r>
              <a:rPr lang="cs-CZ" dirty="0"/>
              <a:t>Podívejte se videoklipy k jednotlivým písním</a:t>
            </a:r>
          </a:p>
        </p:txBody>
      </p:sp>
      <p:sp>
        <p:nvSpPr>
          <p:cNvPr id="4" name="Zástupný symbol pro číslo snímku 3">
            <a:extLst>
              <a:ext uri="{FF2B5EF4-FFF2-40B4-BE49-F238E27FC236}">
                <a16:creationId xmlns:a16="http://schemas.microsoft.com/office/drawing/2014/main" id="{33F81D6D-85DD-1E9E-73C8-FD7D121946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8" name="Online médium 7" title="Beyonce-freedom ft Kendrick lamr (official video)">
            <a:hlinkClick r:id="" action="ppaction://media"/>
            <a:extLst>
              <a:ext uri="{FF2B5EF4-FFF2-40B4-BE49-F238E27FC236}">
                <a16:creationId xmlns:a16="http://schemas.microsoft.com/office/drawing/2014/main" id="{FDDC23D4-2C07-5FBE-A936-6ED5ACFC535B}"/>
              </a:ext>
            </a:extLst>
          </p:cNvPr>
          <p:cNvPicPr>
            <a:picLocks noRot="1" noChangeAspect="1"/>
          </p:cNvPicPr>
          <p:nvPr>
            <a:videoFile r:link="rId1"/>
          </p:nvPr>
        </p:nvPicPr>
        <p:blipFill>
          <a:blip r:embed="rId4"/>
          <a:stretch>
            <a:fillRect/>
          </a:stretch>
        </p:blipFill>
        <p:spPr>
          <a:xfrm>
            <a:off x="6307394" y="2264229"/>
            <a:ext cx="5648046" cy="3191146"/>
          </a:xfrm>
          <a:prstGeom prst="rect">
            <a:avLst/>
          </a:prstGeom>
        </p:spPr>
      </p:pic>
      <p:pic>
        <p:nvPicPr>
          <p:cNvPr id="9" name="Online médium 8" title="Lee Greenwood - God Bless The U.S.A.">
            <a:hlinkClick r:id="" action="ppaction://media"/>
            <a:extLst>
              <a:ext uri="{FF2B5EF4-FFF2-40B4-BE49-F238E27FC236}">
                <a16:creationId xmlns:a16="http://schemas.microsoft.com/office/drawing/2014/main" id="{9727458A-8C45-88C9-9D18-3F2F76E2AEB5}"/>
              </a:ext>
            </a:extLst>
          </p:cNvPr>
          <p:cNvPicPr>
            <a:picLocks noRot="1" noChangeAspect="1"/>
          </p:cNvPicPr>
          <p:nvPr>
            <a:videoFile r:link="rId2"/>
          </p:nvPr>
        </p:nvPicPr>
        <p:blipFill>
          <a:blip r:embed="rId5"/>
          <a:stretch>
            <a:fillRect/>
          </a:stretch>
        </p:blipFill>
        <p:spPr>
          <a:xfrm>
            <a:off x="236560" y="1513867"/>
            <a:ext cx="5473785" cy="4105338"/>
          </a:xfrm>
          <a:prstGeom prst="rect">
            <a:avLst/>
          </a:prstGeom>
        </p:spPr>
      </p:pic>
    </p:spTree>
    <p:extLst>
      <p:ext uri="{BB962C8B-B14F-4D97-AF65-F5344CB8AC3E}">
        <p14:creationId xmlns:p14="http://schemas.microsoft.com/office/powerpoint/2010/main" val="69903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fb51e19dd5_0_38"/>
          <p:cNvSpPr txBox="1">
            <a:spLocks noGrp="1"/>
          </p:cNvSpPr>
          <p:nvPr>
            <p:ph type="title"/>
          </p:nvPr>
        </p:nvSpPr>
        <p:spPr>
          <a:xfrm>
            <a:off x="1139298" y="457200"/>
            <a:ext cx="9792900" cy="1600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Analyzujte videoklipy pomocí pracovního listu</a:t>
            </a:r>
            <a:endParaRPr/>
          </a:p>
        </p:txBody>
      </p:sp>
      <p:sp>
        <p:nvSpPr>
          <p:cNvPr id="153" name="Google Shape;153;g2fb51e19dd5_0_38"/>
          <p:cNvSpPr txBox="1">
            <a:spLocks noGrp="1"/>
          </p:cNvSpPr>
          <p:nvPr>
            <p:ph type="body" idx="1"/>
          </p:nvPr>
        </p:nvSpPr>
        <p:spPr>
          <a:xfrm>
            <a:off x="1139301" y="2057400"/>
            <a:ext cx="3632700" cy="3811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Jak souvisí písně s hodnotami republikánů a demokratů?</a:t>
            </a:r>
            <a:endParaRPr/>
          </a:p>
          <a:p>
            <a:pPr marL="0" lvl="0" indent="0" algn="l" rtl="0">
              <a:spcBef>
                <a:spcPts val="1000"/>
              </a:spcBef>
              <a:spcAft>
                <a:spcPts val="0"/>
              </a:spcAft>
              <a:buNone/>
            </a:pPr>
            <a:endParaRPr/>
          </a:p>
          <a:p>
            <a:pPr marL="0" lvl="0" indent="0" algn="l" rtl="0">
              <a:spcBef>
                <a:spcPts val="1000"/>
              </a:spcBef>
              <a:spcAft>
                <a:spcPts val="0"/>
              </a:spcAft>
              <a:buNone/>
            </a:pPr>
            <a:r>
              <a:rPr lang="en-US"/>
              <a:t>Jsou zvoleny vhodně?</a:t>
            </a:r>
            <a:endParaRPr/>
          </a:p>
          <a:p>
            <a:pPr marL="0" lvl="0" indent="0" algn="l" rtl="0">
              <a:spcBef>
                <a:spcPts val="1000"/>
              </a:spcBef>
              <a:spcAft>
                <a:spcPts val="0"/>
              </a:spcAft>
              <a:buNone/>
            </a:pPr>
            <a:endParaRPr/>
          </a:p>
          <a:p>
            <a:pPr marL="0" lvl="0" indent="0" algn="l" rtl="0">
              <a:spcBef>
                <a:spcPts val="1000"/>
              </a:spcBef>
              <a:spcAft>
                <a:spcPts val="0"/>
              </a:spcAft>
              <a:buNone/>
            </a:pPr>
            <a:r>
              <a:rPr lang="en-US"/>
              <a:t>Máte k nim nějaké postřehy?</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54" name="Google Shape;154;g2fb51e19dd5_0_38"/>
          <p:cNvSpPr txBox="1">
            <a:spLocks noGrp="1"/>
          </p:cNvSpPr>
          <p:nvPr>
            <p:ph type="sldNum" idx="12"/>
          </p:nvPr>
        </p:nvSpPr>
        <p:spPr>
          <a:xfrm>
            <a:off x="10726975" y="186557"/>
            <a:ext cx="1224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pic>
        <p:nvPicPr>
          <p:cNvPr id="155" name="Google Shape;155;g2fb51e19dd5_0_38"/>
          <p:cNvPicPr preferRelativeResize="0"/>
          <p:nvPr/>
        </p:nvPicPr>
        <p:blipFill>
          <a:blip r:embed="rId3">
            <a:alphaModFix/>
          </a:blip>
          <a:stretch>
            <a:fillRect/>
          </a:stretch>
        </p:blipFill>
        <p:spPr>
          <a:xfrm>
            <a:off x="5606594" y="2057394"/>
            <a:ext cx="5325599" cy="3168025"/>
          </a:xfrm>
          <a:prstGeom prst="rect">
            <a:avLst/>
          </a:prstGeom>
          <a:noFill/>
          <a:ln>
            <a:noFill/>
          </a:ln>
        </p:spPr>
      </p:pic>
      <p:pic>
        <p:nvPicPr>
          <p:cNvPr id="156" name="Google Shape;156;g2fb51e19dd5_0_38"/>
          <p:cNvPicPr preferRelativeResize="0"/>
          <p:nvPr/>
        </p:nvPicPr>
        <p:blipFill>
          <a:blip r:embed="rId4">
            <a:alphaModFix/>
          </a:blip>
          <a:stretch>
            <a:fillRect/>
          </a:stretch>
        </p:blipFill>
        <p:spPr>
          <a:xfrm>
            <a:off x="7867150" y="4579517"/>
            <a:ext cx="3486651" cy="2149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4"/>
          <p:cNvSpPr/>
          <p:nvPr/>
        </p:nvSpPr>
        <p:spPr>
          <a:xfrm>
            <a:off x="-62314" y="-1"/>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4"/>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Zdroje:</a:t>
            </a:r>
            <a:endParaRPr sz="4400">
              <a:solidFill>
                <a:schemeClr val="dk1"/>
              </a:solidFill>
              <a:latin typeface="Calibri"/>
              <a:ea typeface="Calibri"/>
              <a:cs typeface="Calibri"/>
              <a:sym typeface="Calibri"/>
            </a:endParaRPr>
          </a:p>
        </p:txBody>
      </p:sp>
      <p:sp>
        <p:nvSpPr>
          <p:cNvPr id="164" name="Google Shape;164;p4"/>
          <p:cNvSpPr/>
          <p:nvPr/>
        </p:nvSpPr>
        <p:spPr>
          <a:xfrm rot="-5400000" flipH="1">
            <a:off x="555710" y="2183223"/>
            <a:ext cx="4083300" cy="40833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Chat GPT</a:t>
            </a:r>
            <a:endParaRPr dirty="0"/>
          </a:p>
          <a:p>
            <a:pPr marL="0" lvl="0" indent="0" algn="l" rtl="0">
              <a:spcBef>
                <a:spcPts val="0"/>
              </a:spcBef>
              <a:spcAft>
                <a:spcPts val="0"/>
              </a:spcAft>
              <a:buClr>
                <a:schemeClr val="dk1"/>
              </a:buClr>
              <a:buSzPts val="1100"/>
              <a:buFont typeface="Arial"/>
              <a:buNone/>
            </a:pPr>
            <a:r>
              <a:rPr lang="en-US" sz="1200" u="sng" dirty="0">
                <a:solidFill>
                  <a:srgbClr val="1155CC"/>
                </a:solidFill>
                <a:hlinkClick r:id="rId3">
                  <a:extLst>
                    <a:ext uri="{A12FA001-AC4F-418D-AE19-62706E023703}">
                      <ahyp:hlinkClr xmlns:ahyp="http://schemas.microsoft.com/office/drawing/2018/hyperlinkcolor" val="tx"/>
                    </a:ext>
                  </a:extLst>
                </a:hlinkClick>
              </a:rPr>
              <a:t>https://www.nytimes.com/2024/08/22/us/politics/beyonce-freedom-kamala-harris.html</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US" sz="1200" u="sng" dirty="0">
                <a:solidFill>
                  <a:srgbClr val="1155CC"/>
                </a:solidFill>
                <a:hlinkClick r:id="rId4">
                  <a:extLst>
                    <a:ext uri="{A12FA001-AC4F-418D-AE19-62706E023703}">
                      <ahyp:hlinkClr xmlns:ahyp="http://schemas.microsoft.com/office/drawing/2018/hyperlinkcolor" val="tx"/>
                    </a:ext>
                  </a:extLst>
                </a:hlinkClick>
              </a:rPr>
              <a:t>https://dissectpodcast.com/2020/06/16/ch-10-hope-freedom/</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US" sz="1200" u="sng" dirty="0">
                <a:solidFill>
                  <a:srgbClr val="1155CC"/>
                </a:solidFill>
                <a:hlinkClick r:id="rId5">
                  <a:extLst>
                    <a:ext uri="{A12FA001-AC4F-418D-AE19-62706E023703}">
                      <ahyp:hlinkClr xmlns:ahyp="http://schemas.microsoft.com/office/drawing/2018/hyperlinkcolor" val="tx"/>
                    </a:ext>
                  </a:extLst>
                </a:hlinkClick>
              </a:rPr>
              <a:t>https://www.youtube.com/watch?v=03rDrNMRjY0</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1000"/>
              </a:spcBef>
              <a:spcAft>
                <a:spcPts val="0"/>
              </a:spcAft>
              <a:buNone/>
            </a:pPr>
            <a:r>
              <a:rPr lang="en-US" dirty="0" err="1"/>
              <a:t>další</a:t>
            </a:r>
            <a:r>
              <a:rPr lang="en-US" dirty="0"/>
              <a:t> v </a:t>
            </a:r>
            <a:r>
              <a:rPr lang="en-US" dirty="0" err="1"/>
              <a:t>pracovních</a:t>
            </a:r>
            <a:r>
              <a:rPr lang="en-US" dirty="0"/>
              <a:t> </a:t>
            </a:r>
            <a:r>
              <a:rPr lang="en-US" dirty="0" err="1"/>
              <a:t>listech</a:t>
            </a:r>
            <a:endParaRPr dirty="0"/>
          </a:p>
          <a:p>
            <a:pPr marL="0" lvl="0" indent="0" algn="l" rtl="0">
              <a:spcBef>
                <a:spcPts val="1000"/>
              </a:spcBef>
              <a:spcAft>
                <a:spcPts val="0"/>
              </a:spcAft>
              <a:buNone/>
            </a:pPr>
            <a:endParaRPr dirty="0"/>
          </a:p>
        </p:txBody>
      </p:sp>
      <p:sp>
        <p:nvSpPr>
          <p:cNvPr id="166" name="Google Shape;166;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July 26, 2024</a:t>
            </a:r>
            <a:endParaRPr/>
          </a:p>
        </p:txBody>
      </p:sp>
      <p:sp>
        <p:nvSpPr>
          <p:cNvPr id="167" name="Google Shape;167;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888888"/>
                </a:solidFill>
                <a:latin typeface="Calibri"/>
                <a:ea typeface="Calibri"/>
                <a:cs typeface="Calibri"/>
                <a:sym typeface="Calibri"/>
              </a:rPr>
              <a:t>www.obcankari.cz</a:t>
            </a:r>
            <a:endParaRPr/>
          </a:p>
        </p:txBody>
      </p:sp>
      <p:sp>
        <p:nvSpPr>
          <p:cNvPr id="168" name="Google Shape;168;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Vlastní návrh">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219</Words>
  <Application>Microsoft Office PowerPoint</Application>
  <PresentationFormat>Širokoúhlá obrazovka</PresentationFormat>
  <Paragraphs>54</Paragraphs>
  <Slides>10</Slides>
  <Notes>9</Notes>
  <HiddenSlides>0</HiddenSlides>
  <MMClips>2</MMClips>
  <ScaleCrop>false</ScaleCrop>
  <HeadingPairs>
    <vt:vector size="6" baseType="variant">
      <vt:variant>
        <vt:lpstr>Použitá písma</vt:lpstr>
      </vt:variant>
      <vt:variant>
        <vt:i4>2</vt:i4>
      </vt:variant>
      <vt:variant>
        <vt:lpstr>Motiv</vt:lpstr>
      </vt:variant>
      <vt:variant>
        <vt:i4>2</vt:i4>
      </vt:variant>
      <vt:variant>
        <vt:lpstr>Nadpisy snímků</vt:lpstr>
      </vt:variant>
      <vt:variant>
        <vt:i4>10</vt:i4>
      </vt:variant>
    </vt:vector>
  </HeadingPairs>
  <TitlesOfParts>
    <vt:vector size="14" baseType="lpstr">
      <vt:lpstr>Arial</vt:lpstr>
      <vt:lpstr>Calibri</vt:lpstr>
      <vt:lpstr>Vlastní návrh</vt:lpstr>
      <vt:lpstr>Motiv Office</vt:lpstr>
      <vt:lpstr>Kampaňová píseň v prezidentských volbách USA 2024 </vt:lpstr>
      <vt:lpstr>Proč by vás to mohlo zajímat?</vt:lpstr>
      <vt:lpstr>Kdyby vás měla charakterizovat jedna jediná píseň nebo melodie, která by to byla?</vt:lpstr>
      <vt:lpstr>V USA je dlouhá tradice hitů, které jsou symbolem politiků</vt:lpstr>
      <vt:lpstr>Podívejte se na videa a vypracujte odpovědi v pracovním listu</vt:lpstr>
      <vt:lpstr>Komu podle vás více pomohla k vytvoření dojmu hudba?</vt:lpstr>
      <vt:lpstr>Podívejte se videoklipy k jednotlivým písním</vt:lpstr>
      <vt:lpstr>Analyzujte videoklipy pomocí pracovního listu</vt:lpstr>
      <vt:lpstr>Zdroje: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Matyáš Trnka</dc:creator>
  <cp:lastModifiedBy>Irena Eibenová</cp:lastModifiedBy>
  <cp:revision>2</cp:revision>
  <dcterms:created xsi:type="dcterms:W3CDTF">2018-05-21T11:34:04Z</dcterms:created>
  <dcterms:modified xsi:type="dcterms:W3CDTF">2024-09-03T19:09:51Z</dcterms:modified>
</cp:coreProperties>
</file>