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7" roundtripDataSignature="AMtx7mium6c3bWNdV3Mk/JJ+z+pVyuP9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441a77a9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de441a77a9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de441a77a9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589d1d5f7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f589d1d5f7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f589d1d5f7_0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589d1d5f7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f589d1d5f7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f589d1d5f7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589d1d5f7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f589d1d5f7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f589d1d5f7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589d1d5f7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f589d1d5f7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f589d1d5f7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589d1d5f7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f589d1d5f7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gf589d1d5f7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589d1d5f7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f589d1d5f7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f589d1d5f7_0_1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589d1d5f7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f589d1d5f7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gf589d1d5f7_0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589d1d5f7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f589d1d5f7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f589d1d5f7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589d1d5f7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f589d1d5f7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f589d1d5f7_0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e441a77a9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de441a77a9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de441a77a9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589d1d5f7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f589d1d5f7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f589d1d5f7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589d1d5f7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gf589d1d5f7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9" name="Google Shape;289;gf589d1d5f7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589d1d5f7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f589d1d5f7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f589d1d5f7_0_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589d1d5f7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f589d1d5f7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f589d1d5f7_0_1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589d1d5f7_0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f589d1d5f7_0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f589d1d5f7_0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589d1d5f7_0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f589d1d5f7_0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gf589d1d5f7_0_2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f589d1d5f7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f589d1d5f7_0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gf589d1d5f7_0_2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589d1d5f7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f589d1d5f7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f589d1d5f7_0_2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589d1d5f7_0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f589d1d5f7_0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f589d1d5f7_0_2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de441a77a9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de441a77a9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de441a77a9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529c5782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gdd529c5782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f589d1d5f7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f589d1d5f7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589d1d5f7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gf589d1d5f7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589d1d5f7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589d1d5f7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f589d1d5f7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589d1d5f7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589d1d5f7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f589d1d5f7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589d1d5f7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589d1d5f7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f589d1d5f7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e441a77a9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de441a77a9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gde441a77a9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7.gif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>
  <p:cSld name="Úvodní sníme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9"/>
          <p:cNvSpPr txBox="1"/>
          <p:nvPr>
            <p:ph type="ctrTitle"/>
          </p:nvPr>
        </p:nvSpPr>
        <p:spPr>
          <a:xfrm>
            <a:off x="6310904" y="2064524"/>
            <a:ext cx="5266008" cy="20393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4800"/>
              <a:buFont typeface="Calibri"/>
              <a:buNone/>
              <a:defRPr b="1" i="0" sz="4800" u="none" cap="none" strike="noStrik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" type="subTitle"/>
          </p:nvPr>
        </p:nvSpPr>
        <p:spPr>
          <a:xfrm>
            <a:off x="6310903" y="3758772"/>
            <a:ext cx="5631766" cy="8393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Google Shape;13;p9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 rot="10800000">
            <a:off x="5537183" y="2209593"/>
            <a:ext cx="520700" cy="13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604" y="758237"/>
            <a:ext cx="3810000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1139301" y="457200"/>
            <a:ext cx="3632724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" name="Google Shape;81;p20"/>
          <p:cNvSpPr txBox="1"/>
          <p:nvPr>
            <p:ph idx="2" type="body"/>
          </p:nvPr>
        </p:nvSpPr>
        <p:spPr>
          <a:xfrm>
            <a:off x="1139301" y="2057400"/>
            <a:ext cx="3632724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0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 rot="5400000">
            <a:off x="4288819" y="-1327569"/>
            <a:ext cx="3911787" cy="10218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1949981" y="-445555"/>
            <a:ext cx="5811838" cy="7433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idx="1" type="subTitle"/>
          </p:nvPr>
        </p:nvSpPr>
        <p:spPr>
          <a:xfrm>
            <a:off x="3979340" y="2268886"/>
            <a:ext cx="3119549" cy="21859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13E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7" name="Google Shape;17;p16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7179171" y="2971007"/>
            <a:ext cx="325037" cy="84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0855" y="2851655"/>
            <a:ext cx="11176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" name="Google Shape;31;p11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1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>
  <p:cSld name="Porovnání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/>
          <p:nvPr>
            <p:ph type="title"/>
          </p:nvPr>
        </p:nvSpPr>
        <p:spPr>
          <a:xfrm>
            <a:off x="1139300" y="365125"/>
            <a:ext cx="1021608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" type="body"/>
          </p:nvPr>
        </p:nvSpPr>
        <p:spPr>
          <a:xfrm>
            <a:off x="1139300" y="1685926"/>
            <a:ext cx="499468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7" name="Google Shape;37;p12"/>
          <p:cNvSpPr txBox="1"/>
          <p:nvPr>
            <p:ph idx="2" type="body"/>
          </p:nvPr>
        </p:nvSpPr>
        <p:spPr>
          <a:xfrm>
            <a:off x="1139300" y="2509838"/>
            <a:ext cx="4994685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41" name="Google Shape;41;p12"/>
          <p:cNvSpPr txBox="1"/>
          <p:nvPr>
            <p:ph idx="3" type="body"/>
          </p:nvPr>
        </p:nvSpPr>
        <p:spPr>
          <a:xfrm>
            <a:off x="6360702" y="2509838"/>
            <a:ext cx="4994685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4" type="body"/>
          </p:nvPr>
        </p:nvSpPr>
        <p:spPr>
          <a:xfrm>
            <a:off x="6369475" y="1685926"/>
            <a:ext cx="4994685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/>
          <p:nvPr>
            <p:ph type="title"/>
          </p:nvPr>
        </p:nvSpPr>
        <p:spPr>
          <a:xfrm>
            <a:off x="1139301" y="457200"/>
            <a:ext cx="3632724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1139301" y="2057400"/>
            <a:ext cx="3632724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13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>
  <p:cSld name="Dva obsah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/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" type="body"/>
          </p:nvPr>
        </p:nvSpPr>
        <p:spPr>
          <a:xfrm>
            <a:off x="1135626" y="1844675"/>
            <a:ext cx="504640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6307394" y="1825625"/>
            <a:ext cx="504640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1135626" y="1825625"/>
            <a:ext cx="10218174" cy="3911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1139300" y="1709738"/>
            <a:ext cx="1020814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1139300" y="4589463"/>
            <a:ext cx="1020815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5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E5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/>
          <p:nvPr>
            <p:ph type="title"/>
          </p:nvPr>
        </p:nvSpPr>
        <p:spPr>
          <a:xfrm>
            <a:off x="1135626" y="365125"/>
            <a:ext cx="102181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E23D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0"/>
          <p:cNvSpPr txBox="1"/>
          <p:nvPr>
            <p:ph idx="1" type="body"/>
          </p:nvPr>
        </p:nvSpPr>
        <p:spPr>
          <a:xfrm>
            <a:off x="1135626" y="1825625"/>
            <a:ext cx="10218174" cy="3911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0"/>
          <p:cNvSpPr txBox="1"/>
          <p:nvPr>
            <p:ph idx="10" type="dt"/>
          </p:nvPr>
        </p:nvSpPr>
        <p:spPr>
          <a:xfrm>
            <a:off x="1139301" y="6159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0"/>
          <p:cNvSpPr txBox="1"/>
          <p:nvPr>
            <p:ph idx="11" type="ftr"/>
          </p:nvPr>
        </p:nvSpPr>
        <p:spPr>
          <a:xfrm>
            <a:off x="4038600" y="61591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0"/>
          <p:cNvSpPr txBox="1"/>
          <p:nvPr>
            <p:ph idx="12" type="sldNum"/>
          </p:nvPr>
        </p:nvSpPr>
        <p:spPr>
          <a:xfrm>
            <a:off x="8153400" y="6159127"/>
            <a:ext cx="12241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5" name="Google Shape;25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0334" y="260397"/>
            <a:ext cx="642882" cy="81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0"/>
          <p:cNvPicPr preferRelativeResize="0"/>
          <p:nvPr/>
        </p:nvPicPr>
        <p:blipFill rotWithShape="1">
          <a:blip r:embed="rId2">
            <a:alphaModFix amt="41000"/>
          </a:blip>
          <a:srcRect b="0" l="0" r="0" t="0"/>
          <a:stretch/>
        </p:blipFill>
        <p:spPr>
          <a:xfrm>
            <a:off x="291942" y="6089701"/>
            <a:ext cx="479665" cy="47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0"/>
          <p:cNvPicPr preferRelativeResize="0"/>
          <p:nvPr/>
        </p:nvPicPr>
        <p:blipFill rotWithShape="1">
          <a:blip r:embed="rId3">
            <a:alphaModFix amt="65000"/>
          </a:blip>
          <a:srcRect b="0" l="0" r="0" t="0"/>
          <a:stretch/>
        </p:blipFill>
        <p:spPr>
          <a:xfrm>
            <a:off x="9689713" y="6137905"/>
            <a:ext cx="2076990" cy="42101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irozhlas.cz/zpravy-svet/polsko-neplaceni-pokuta-dul-turow-tezba_2109281932_btk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hyperlink" Target="https://en.wikipedia.org/wiki/The_Creation_of_Adam" TargetMode="External"/><Relationship Id="rId10" Type="http://schemas.openxmlformats.org/officeDocument/2006/relationships/hyperlink" Target="https://cs.wikipedia.org/wiki/Fryderyk_Chopin" TargetMode="External"/><Relationship Id="rId13" Type="http://schemas.openxmlformats.org/officeDocument/2006/relationships/hyperlink" Target="https://www.irozhlas.cz/zpravy-svet/soud-evropska-unie-lucemburk-tribunal-soudniho-dvora-jan-m-passer-petra_1905291430_nkr" TargetMode="External"/><Relationship Id="rId12" Type="http://schemas.openxmlformats.org/officeDocument/2006/relationships/hyperlink" Target="https://www.peak.cz/stalinova-pomsta-z-jaltske-konference-uhelny-dul-turow-rostouci-vred-u-cesko-polske-hranice/21710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libea.cz/product/ceska-statni-vlajka-100x150-cm-vodorovne-provedeni/" TargetMode="External"/><Relationship Id="rId4" Type="http://schemas.openxmlformats.org/officeDocument/2006/relationships/hyperlink" Target="https://www.google.com/search?q=o+krtkovi+historie&amp;ei=gr9ZYbmrArb97_UPj-ScgAY&amp;oq=o+krtkovi+historie&amp;gs_lcp=Cgdnd3Mtd2l6EAMYADIFCCEQoAEyBQghEKABOgcIABBHELADOgcIABCwAxBDOg0ILhDIAxCwAxBDEJMCOhAILhDHARCjAhDIAxCwAxBDOgoILhDIAxCwAxBDOgcILhBDEJMCOgUIABCABDoGCAAQFhAeOgcIIRAKEKABSgUIOBIBMUoECEEYAFCUiQFY9pcBYKKhAWgDcAJ4AIABuwGIAZgGkgEDMC42mAEAoAEByAEPwAEB&amp;sclient=gws-wiz" TargetMode="External"/><Relationship Id="rId9" Type="http://schemas.openxmlformats.org/officeDocument/2006/relationships/hyperlink" Target="https://cs.wikipedia.org/wiki/Mikul%C3%A1%C5%A1_Kopern%C3%ADk" TargetMode="External"/><Relationship Id="rId15" Type="http://schemas.openxmlformats.org/officeDocument/2006/relationships/hyperlink" Target="https://www.irozhlas.cz/sport/olympijske-hry/tokio-2020-lukas-rohan-kanoe-vodni-slalom-finale-vysledky_2107260816_mov" TargetMode="External"/><Relationship Id="rId14" Type="http://schemas.openxmlformats.org/officeDocument/2006/relationships/hyperlink" Target="https://www.zemedelec.cz/soud-eu-naridil-polsku-platit-pul-milionu-eur-za-kazdy-den-provozu-dolu-turow/" TargetMode="External"/><Relationship Id="rId17" Type="http://schemas.openxmlformats.org/officeDocument/2006/relationships/hyperlink" Target="https://www.irozhlas.cz/zpravy-svet/polsko-neplaceni-pokuta-dul-turow-tezba_2109281932_btk" TargetMode="External"/><Relationship Id="rId16" Type="http://schemas.openxmlformats.org/officeDocument/2006/relationships/hyperlink" Target="https://www.alza.cz/beauty/dermacol-24-h-control-make-up-0430-ml-d265665.htm" TargetMode="External"/><Relationship Id="rId5" Type="http://schemas.openxmlformats.org/officeDocument/2006/relationships/hyperlink" Target="https://www.ceskatelevize.cz/porady/898287-o-krtkovi/" TargetMode="External"/><Relationship Id="rId19" Type="http://schemas.openxmlformats.org/officeDocument/2006/relationships/hyperlink" Target="https://europa.eu/european-union/about-eu/institutions-bodies/court-justice_cs" TargetMode="External"/><Relationship Id="rId6" Type="http://schemas.openxmlformats.org/officeDocument/2006/relationships/hyperlink" Target="https://www.libea.cz/product/polsko-statni-vlajka/" TargetMode="External"/><Relationship Id="rId18" Type="http://schemas.openxmlformats.org/officeDocument/2006/relationships/hyperlink" Target="https://a2larm.cz/2021/06/kauza-turow-poukazala-na-neresenou-otazku-budoucnosti-polskych-horniku/" TargetMode="External"/><Relationship Id="rId7" Type="http://schemas.openxmlformats.org/officeDocument/2006/relationships/hyperlink" Target="https://magazin.aktualne.cz/veda/nejen-krtecek-podivejte-se-jake-ceske-predmety-vzal-uz-astro/r~1e9d4d2649f211e8b8efac1f6b220ee8/" TargetMode="External"/><Relationship Id="rId8" Type="http://schemas.openxmlformats.org/officeDocument/2006/relationships/hyperlink" Target="https://www.globalek.cz/karty-cerny-petr-bolek-a-lolek-cartamundi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>
            <p:ph type="ctrTitle"/>
          </p:nvPr>
        </p:nvSpPr>
        <p:spPr>
          <a:xfrm>
            <a:off x="6257100" y="2064525"/>
            <a:ext cx="5265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ct val="100000"/>
              <a:buFont typeface="Calibri"/>
              <a:buNone/>
            </a:pPr>
            <a:r>
              <a:t/>
            </a:r>
            <a:endParaRPr>
              <a:solidFill>
                <a:srgbClr val="E23D1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ct val="100000"/>
              <a:buFont typeface="Calibri"/>
              <a:buNone/>
            </a:pPr>
            <a:r>
              <a:rPr lang="cs-CZ">
                <a:solidFill>
                  <a:srgbClr val="E23D19"/>
                </a:solidFill>
              </a:rPr>
              <a:t>Krtkova dobrodružství</a:t>
            </a:r>
            <a:endParaRPr>
              <a:solidFill>
                <a:srgbClr val="E23D19"/>
              </a:solidFill>
            </a:endParaRPr>
          </a:p>
        </p:txBody>
      </p:sp>
      <p:sp>
        <p:nvSpPr>
          <p:cNvPr id="102" name="Google Shape;102;p1"/>
          <p:cNvSpPr txBox="1"/>
          <p:nvPr>
            <p:ph idx="1" type="subTitle"/>
          </p:nvPr>
        </p:nvSpPr>
        <p:spPr>
          <a:xfrm>
            <a:off x="6257100" y="3758776"/>
            <a:ext cx="56319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4800"/>
              <a:buFont typeface="Calibri"/>
              <a:buNone/>
            </a:pPr>
            <a:r>
              <a:rPr b="1" lang="cs-CZ" sz="3100">
                <a:solidFill>
                  <a:srgbClr val="E23D19"/>
                </a:solidFill>
              </a:rPr>
              <a:t>O co jde v Turowě? </a:t>
            </a:r>
            <a:endParaRPr sz="700"/>
          </a:p>
        </p:txBody>
      </p:sp>
      <p:pic>
        <p:nvPicPr>
          <p:cNvPr id="103" name="Google Shape;10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7900" y="4552976"/>
            <a:ext cx="1933875" cy="15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e441a77a9_0_72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192" name="Google Shape;192;gde441a77a9_0_72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93" name="Google Shape;193;gde441a77a9_0_72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94" name="Google Shape;194;gde441a77a9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230" y="1749550"/>
            <a:ext cx="6798944" cy="37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589d1d5f7_0_6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01" name="Google Shape;201;gf589d1d5f7_0_6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02" name="Google Shape;202;gf589d1d5f7_0_6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03" name="Google Shape;203;gf589d1d5f7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650" y="1902225"/>
            <a:ext cx="6112926" cy="399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589d1d5f7_0_7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10" name="Google Shape;210;gf589d1d5f7_0_7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11" name="Google Shape;211;gf589d1d5f7_0_7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12" name="Google Shape;212;gf589d1d5f7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279" y="1858799"/>
            <a:ext cx="6308695" cy="40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589d1d5f7_0_8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19" name="Google Shape;219;gf589d1d5f7_0_8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20" name="Google Shape;220;gf589d1d5f7_0_8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1" name="Google Shape;221;gf589d1d5f7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625" y="1920025"/>
            <a:ext cx="7140600" cy="32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589d1d5f7_0_11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28" name="Google Shape;228;gf589d1d5f7_0_11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29" name="Google Shape;229;gf589d1d5f7_0_11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30" name="Google Shape;230;gf589d1d5f7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037" y="1749550"/>
            <a:ext cx="6907924" cy="46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589d1d5f7_0_99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37" name="Google Shape;237;gf589d1d5f7_0_99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8" name="Google Shape;238;gf589d1d5f7_0_99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39" name="Google Shape;239;gf589d1d5f7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480" y="1749550"/>
            <a:ext cx="7156545" cy="477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589d1d5f7_0_108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46" name="Google Shape;246;gf589d1d5f7_0_108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47" name="Google Shape;247;gf589d1d5f7_0_108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48" name="Google Shape;248;gf589d1d5f7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96" y="1749550"/>
            <a:ext cx="6881252" cy="459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589d1d5f7_0_126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55" name="Google Shape;255;gf589d1d5f7_0_126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56" name="Google Shape;256;gf589d1d5f7_0_126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57" name="Google Shape;257;gf589d1d5f7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6684" y="545325"/>
            <a:ext cx="3408241" cy="51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f589d1d5f7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049" y="2022075"/>
            <a:ext cx="5641200" cy="376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589d1d5f7_0_136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65" name="Google Shape;265;gf589d1d5f7_0_136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66" name="Google Shape;266;gf589d1d5f7_0_136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67" name="Google Shape;267;gf589d1d5f7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225" y="1749550"/>
            <a:ext cx="6963075" cy="46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589d1d5f7_0_148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74" name="Google Shape;274;gf589d1d5f7_0_148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75" name="Google Shape;275;gf589d1d5f7_0_148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76" name="Google Shape;276;gf589d1d5f7_0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525" y="2185088"/>
            <a:ext cx="5905500" cy="33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e441a77a9_0_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/>
              <a:t>Jaký je podle vás symbol nebo maskot České republiky v zahraničí?</a:t>
            </a:r>
            <a:endParaRPr/>
          </a:p>
        </p:txBody>
      </p:sp>
      <p:sp>
        <p:nvSpPr>
          <p:cNvPr id="110" name="Google Shape;110;gde441a77a9_0_2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1" name="Google Shape;111;gde441a77a9_0_20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12" name="Google Shape;112;gde441a77a9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300" y="355835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589d1d5f7_0_16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83" name="Google Shape;283;gf589d1d5f7_0_16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84" name="Google Shape;284;gf589d1d5f7_0_16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85" name="Google Shape;285;gf589d1d5f7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350" y="1749550"/>
            <a:ext cx="7345149" cy="38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589d1d5f7_0_157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292" name="Google Shape;292;gf589d1d5f7_0_157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93" name="Google Shape;293;gf589d1d5f7_0_157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94" name="Google Shape;294;gf589d1d5f7_0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00" y="1838307"/>
            <a:ext cx="4238049" cy="31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f589d1d5f7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75" y="2380963"/>
            <a:ext cx="4558950" cy="20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f589d1d5f7_0_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9905" y="3836555"/>
            <a:ext cx="3021450" cy="30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589d1d5f7_0_180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Vyprávějte</a:t>
            </a:r>
            <a:endParaRPr/>
          </a:p>
        </p:txBody>
      </p:sp>
      <p:sp>
        <p:nvSpPr>
          <p:cNvPr id="303" name="Google Shape;303;gf589d1d5f7_0_180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04" name="Google Shape;304;gf589d1d5f7_0_180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5" name="Google Shape;305;gf589d1d5f7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038" y="2432950"/>
            <a:ext cx="296227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f589d1d5f7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838" y="25098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f589d1d5f7_0_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638" y="2490775"/>
            <a:ext cx="242887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f589d1d5f7_0_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038" y="2643175"/>
            <a:ext cx="2428875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589d1d5f7_0_194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Zkontrolujte</a:t>
            </a:r>
            <a:endParaRPr/>
          </a:p>
        </p:txBody>
      </p:sp>
      <p:sp>
        <p:nvSpPr>
          <p:cNvPr id="315" name="Google Shape;315;gf589d1d5f7_0_194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https://www.irozhlas.cz/zpravy-svet/polsko-neplaceni-pokuta-dul-turow-tezba_2109281932_btk</a:t>
            </a:r>
            <a:endParaRPr/>
          </a:p>
        </p:txBody>
      </p:sp>
      <p:sp>
        <p:nvSpPr>
          <p:cNvPr id="316" name="Google Shape;316;gf589d1d5f7_0_194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17" name="Google Shape;317;gf589d1d5f7_0_194"/>
          <p:cNvPicPr preferRelativeResize="0"/>
          <p:nvPr/>
        </p:nvPicPr>
        <p:blipFill rotWithShape="1">
          <a:blip r:embed="rId4">
            <a:alphaModFix/>
          </a:blip>
          <a:srcRect b="16271" l="0" r="10176" t="27561"/>
          <a:stretch/>
        </p:blipFill>
        <p:spPr>
          <a:xfrm>
            <a:off x="620200" y="2672075"/>
            <a:ext cx="10951598" cy="385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589d1d5f7_0_208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Kdo udělil Polsku pokutu?</a:t>
            </a:r>
            <a:endParaRPr/>
          </a:p>
        </p:txBody>
      </p:sp>
      <p:sp>
        <p:nvSpPr>
          <p:cNvPr id="324" name="Google Shape;324;gf589d1d5f7_0_208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5" name="Google Shape;325;gf589d1d5f7_0_208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26" name="Google Shape;326;gf589d1d5f7_0_208"/>
          <p:cNvPicPr preferRelativeResize="0"/>
          <p:nvPr/>
        </p:nvPicPr>
        <p:blipFill rotWithShape="1">
          <a:blip r:embed="rId3">
            <a:alphaModFix/>
          </a:blip>
          <a:srcRect b="16271" l="0" r="10176" t="27561"/>
          <a:stretch/>
        </p:blipFill>
        <p:spPr>
          <a:xfrm>
            <a:off x="436500" y="1921138"/>
            <a:ext cx="10951598" cy="385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589d1d5f7_0_216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Kdo udělil Polsku pokutu?</a:t>
            </a:r>
            <a:endParaRPr/>
          </a:p>
        </p:txBody>
      </p:sp>
      <p:sp>
        <p:nvSpPr>
          <p:cNvPr id="333" name="Google Shape;333;gf589d1d5f7_0_216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34" name="Google Shape;334;gf589d1d5f7_0_216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35" name="Google Shape;335;gf589d1d5f7_0_216"/>
          <p:cNvPicPr preferRelativeResize="0"/>
          <p:nvPr/>
        </p:nvPicPr>
        <p:blipFill rotWithShape="1">
          <a:blip r:embed="rId3">
            <a:alphaModFix/>
          </a:blip>
          <a:srcRect b="14044" l="10889" r="15282" t="13711"/>
          <a:stretch/>
        </p:blipFill>
        <p:spPr>
          <a:xfrm>
            <a:off x="1595438" y="1535300"/>
            <a:ext cx="9001123" cy="495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589d1d5f7_0_233"/>
          <p:cNvSpPr txBox="1"/>
          <p:nvPr>
            <p:ph type="ctrTitle"/>
          </p:nvPr>
        </p:nvSpPr>
        <p:spPr>
          <a:xfrm>
            <a:off x="1524000" y="655101"/>
            <a:ext cx="91440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Kdo udělil Polsku pokutu?</a:t>
            </a:r>
            <a:endParaRPr/>
          </a:p>
        </p:txBody>
      </p:sp>
      <p:sp>
        <p:nvSpPr>
          <p:cNvPr id="342" name="Google Shape;342;gf589d1d5f7_0_233"/>
          <p:cNvSpPr txBox="1"/>
          <p:nvPr>
            <p:ph idx="1" type="subTitle"/>
          </p:nvPr>
        </p:nvSpPr>
        <p:spPr>
          <a:xfrm>
            <a:off x="1524000" y="1749538"/>
            <a:ext cx="100629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3" name="Google Shape;343;gf589d1d5f7_0_233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44" name="Google Shape;344;gf589d1d5f7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550" y="2407498"/>
            <a:ext cx="5885800" cy="34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f589d1d5f7_0_225"/>
          <p:cNvSpPr txBox="1"/>
          <p:nvPr>
            <p:ph type="ctrTitle"/>
          </p:nvPr>
        </p:nvSpPr>
        <p:spPr>
          <a:xfrm>
            <a:off x="1524000" y="655100"/>
            <a:ext cx="9144000" cy="22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-CZ"/>
              <a:t>Kde se vzalo evropské právo, které hlídá Soudní dvůr Evropské unie?</a:t>
            </a:r>
            <a:endParaRPr/>
          </a:p>
        </p:txBody>
      </p:sp>
      <p:sp>
        <p:nvSpPr>
          <p:cNvPr id="351" name="Google Shape;351;gf589d1d5f7_0_225"/>
          <p:cNvSpPr txBox="1"/>
          <p:nvPr>
            <p:ph idx="1" type="subTitle"/>
          </p:nvPr>
        </p:nvSpPr>
        <p:spPr>
          <a:xfrm>
            <a:off x="1524000" y="2879297"/>
            <a:ext cx="10062900" cy="30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cs-CZ" sz="3200">
                <a:highlight>
                  <a:schemeClr val="lt1"/>
                </a:highlight>
              </a:rPr>
              <a:t>To až někdy příště…</a:t>
            </a:r>
            <a:endParaRPr sz="32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cs-CZ" sz="3200">
                <a:highlight>
                  <a:schemeClr val="lt1"/>
                </a:highlight>
              </a:rPr>
              <a:t>Teď mi spíš řekněte, jak asi vidí situaci Poláci a polská vláda.</a:t>
            </a:r>
            <a:endParaRPr sz="3200">
              <a:highlight>
                <a:schemeClr val="lt1"/>
              </a:highlight>
            </a:endParaRPr>
          </a:p>
        </p:txBody>
      </p:sp>
      <p:sp>
        <p:nvSpPr>
          <p:cNvPr id="352" name="Google Shape;352;gf589d1d5f7_0_225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f589d1d5f7_0_245"/>
          <p:cNvSpPr txBox="1"/>
          <p:nvPr>
            <p:ph type="ctrTitle"/>
          </p:nvPr>
        </p:nvSpPr>
        <p:spPr>
          <a:xfrm>
            <a:off x="1524000" y="655100"/>
            <a:ext cx="9144000" cy="222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67"/>
              <a:buNone/>
            </a:pPr>
            <a:r>
              <a:rPr lang="cs-CZ"/>
              <a:t>Shrnutí a opakování</a:t>
            </a:r>
            <a:endParaRPr/>
          </a:p>
        </p:txBody>
      </p:sp>
      <p:sp>
        <p:nvSpPr>
          <p:cNvPr id="359" name="Google Shape;359;gf589d1d5f7_0_245"/>
          <p:cNvSpPr txBox="1"/>
          <p:nvPr>
            <p:ph idx="1" type="subTitle"/>
          </p:nvPr>
        </p:nvSpPr>
        <p:spPr>
          <a:xfrm>
            <a:off x="1524000" y="2879297"/>
            <a:ext cx="10062900" cy="30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cs-CZ" sz="3200">
                <a:highlight>
                  <a:schemeClr val="lt1"/>
                </a:highlight>
              </a:rPr>
              <a:t>Napiš co nejvíce informací o kauze Turow do jedné věty o maximálním počtu slov…….24.</a:t>
            </a:r>
            <a:endParaRPr sz="3200">
              <a:highlight>
                <a:schemeClr val="lt1"/>
              </a:highlight>
            </a:endParaRPr>
          </a:p>
        </p:txBody>
      </p:sp>
      <p:sp>
        <p:nvSpPr>
          <p:cNvPr id="360" name="Google Shape;360;gf589d1d5f7_0_245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de441a77a9_0_62"/>
          <p:cNvSpPr txBox="1"/>
          <p:nvPr>
            <p:ph type="ctrTitle"/>
          </p:nvPr>
        </p:nvSpPr>
        <p:spPr>
          <a:xfrm>
            <a:off x="1524000" y="467268"/>
            <a:ext cx="9144000" cy="9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-CZ" sz="5100"/>
              <a:t>Zdroje:</a:t>
            </a:r>
            <a:endParaRPr sz="5100"/>
          </a:p>
        </p:txBody>
      </p:sp>
      <p:sp>
        <p:nvSpPr>
          <p:cNvPr id="367" name="Google Shape;367;gde441a77a9_0_62"/>
          <p:cNvSpPr txBox="1"/>
          <p:nvPr>
            <p:ph idx="1" type="subTitle"/>
          </p:nvPr>
        </p:nvSpPr>
        <p:spPr>
          <a:xfrm>
            <a:off x="1524000" y="1695514"/>
            <a:ext cx="91440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https://www.libea.cz/product/ceska-statni-vlajka-100x150-cm-vodorovne-provedeni/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300000"/>
              <a:buNone/>
            </a:pPr>
            <a:r>
              <a:rPr lang="cs-CZ" sz="800" u="sng">
                <a:solidFill>
                  <a:schemeClr val="hlink"/>
                </a:solidFill>
                <a:hlinkClick r:id="rId4"/>
              </a:rPr>
              <a:t>https://www.google.com/search?q=o+krtkovi+historie&amp;ei=gr9ZYbmrArb97_UPj-ScgAY&amp;oq=o+krtkovi+historie&amp;gs_lcp=Cgdnd3Mtd2l6EAMYADIFCCEQoAEyBQghEKABOgcIABBHELADOgcIABCwAxBDOg0ILhDIAxCwAxBDEJMCOhAILhDHARCjAhDIAxCwAxBDOgoILhDIAxCwAxBDOgcILhBDEJMCOgUIABCABDoGCAAQFhAeOgcIIRAKEKABSgUIOBIBMUoECEEYAFCUiQFY9pcBYKKhAWgDcAJ4AIABuwGIAZgGkgEDMC42mAEAoAEByAEPwAEB&amp;sclient=gws-wiz</a:t>
            </a:r>
            <a:endParaRPr sz="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5"/>
              </a:rPr>
              <a:t>https://www.ceskatelevize.cz/porady/898287-o-krtkovi/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6"/>
              </a:rPr>
              <a:t>https://www.libea.cz/product/polsko-statni-vlajka/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7"/>
              </a:rPr>
              <a:t>https://magazin.aktualne.cz/veda/nejen-krtecek-podivejte-se-jake-ceske-predmety-vzal-uz-astro/r~1e9d4d2649f211e8b8efac1f6b220ee8/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8"/>
              </a:rPr>
              <a:t>https://www.globalek.cz/karty-cerny-petr-bolek-a-lolek-cartamundi/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9"/>
              </a:rPr>
              <a:t>https://cs.wikipedia.org/wiki/Mikul%C3%A1%C5%A1_Kopern%C3%ADk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0"/>
              </a:rPr>
              <a:t>https://cs.wikipedia.org/wiki/Fryderyk_Chopin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1"/>
              </a:rPr>
              <a:t>https://en.wikipedia.org/wiki/The_Creation_of_Adam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2"/>
              </a:rPr>
              <a:t>https://www.peak.cz/stalinova-pomsta-z-jaltske-konference-uhelny-dul-turow-rostouci-vred-u-cesko-polske-hranice/21710/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3"/>
              </a:rPr>
              <a:t>https://www.irozhlas.cz/zpravy-svet/soud-evropska-unie-lucemburk-tribunal-soudniho-dvora-jan-m-passer-petra_1905291430_nkr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4"/>
              </a:rPr>
              <a:t>https://www.zemedelec.cz/soud-eu-naridil-polsku-platit-pul-milionu-eur-za-kazdy-den-provozu-dolu-turow/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5"/>
              </a:rPr>
              <a:t>https://www.irozhlas.cz/sport/olympijske-hry/tokio-2020-lukas-rohan-kanoe-vodni-slalom-finale-vysledky_2107260816_mov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6"/>
              </a:rPr>
              <a:t>https://www.alza.cz/beauty/dermacol-24-h-control-make-up-0430-ml-d265665.htm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u="sng">
                <a:solidFill>
                  <a:schemeClr val="hlink"/>
                </a:solidFill>
                <a:hlinkClick r:id="rId17"/>
              </a:rPr>
              <a:t>https://www.irozhlas.cz/zpravy-svet/polsko-neplaceni-pokuta-dul-turow-tezba_2109281932_btk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https://a2larm.cz/2021/06/kauza-turow-poukazala-na-neresenou-otazku-budoucnosti-polskych-horniku/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cs-CZ" u="sng">
                <a:solidFill>
                  <a:schemeClr val="hlink"/>
                </a:solidFill>
                <a:hlinkClick r:id="rId19"/>
              </a:rPr>
              <a:t>https://europa.eu/european-union/about-eu/institutions-bodies/court-justice_cs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68" name="Google Shape;368;gde441a77a9_0_62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d529c5782_0_111"/>
          <p:cNvSpPr txBox="1"/>
          <p:nvPr>
            <p:ph idx="10" type="dt"/>
          </p:nvPr>
        </p:nvSpPr>
        <p:spPr>
          <a:xfrm>
            <a:off x="1139301" y="615912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dd529c5782_0_111"/>
          <p:cNvSpPr txBox="1"/>
          <p:nvPr>
            <p:ph idx="11" type="ftr"/>
          </p:nvPr>
        </p:nvSpPr>
        <p:spPr>
          <a:xfrm>
            <a:off x="4038600" y="615912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www.obcankari.cz</a:t>
            </a:r>
            <a:endParaRPr/>
          </a:p>
        </p:txBody>
      </p:sp>
      <p:sp>
        <p:nvSpPr>
          <p:cNvPr id="119" name="Google Shape;119;gdd529c5782_0_111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0" name="Google Shape;120;gdd529c5782_0_111"/>
          <p:cNvSpPr txBox="1"/>
          <p:nvPr>
            <p:ph type="ctrTitle"/>
          </p:nvPr>
        </p:nvSpPr>
        <p:spPr>
          <a:xfrm>
            <a:off x="1524000" y="510127"/>
            <a:ext cx="9144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ct val="100000"/>
              <a:buFont typeface="Calibri"/>
              <a:buNone/>
            </a:pPr>
            <a:r>
              <a:rPr lang="cs-CZ"/>
              <a:t>V Polsku nás zjevně symbolizuje...</a:t>
            </a:r>
            <a:endParaRPr/>
          </a:p>
        </p:txBody>
      </p:sp>
      <p:sp>
        <p:nvSpPr>
          <p:cNvPr id="121" name="Google Shape;121;gdd529c5782_0_111"/>
          <p:cNvSpPr txBox="1"/>
          <p:nvPr>
            <p:ph idx="1" type="subTitle"/>
          </p:nvPr>
        </p:nvSpPr>
        <p:spPr>
          <a:xfrm>
            <a:off x="1524000" y="3243451"/>
            <a:ext cx="9144000" cy="2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22" name="Google Shape;122;gdd529c5782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075" y="2149825"/>
            <a:ext cx="7299675" cy="410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/>
          <p:cNvSpPr txBox="1"/>
          <p:nvPr>
            <p:ph idx="1" type="subTitle"/>
          </p:nvPr>
        </p:nvSpPr>
        <p:spPr>
          <a:xfrm>
            <a:off x="3657600" y="2349563"/>
            <a:ext cx="3441289" cy="21859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</a:pPr>
            <a:r>
              <a:rPr lang="cs-CZ"/>
              <a:t>Děkuji za pozornost.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3E19"/>
              </a:buClr>
              <a:buSzPts val="2400"/>
              <a:buFont typeface="Arial"/>
              <a:buNone/>
            </a:pPr>
            <a:r>
              <a:rPr lang="cs-CZ"/>
              <a:t>Máte dotazy? Připomínky?</a:t>
            </a:r>
            <a:endParaRPr/>
          </a:p>
        </p:txBody>
      </p:sp>
      <p:sp>
        <p:nvSpPr>
          <p:cNvPr id="374" name="Google Shape;374;p7"/>
          <p:cNvSpPr txBox="1"/>
          <p:nvPr/>
        </p:nvSpPr>
        <p:spPr>
          <a:xfrm>
            <a:off x="266125" y="6305275"/>
            <a:ext cx="115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589d1d5f7_0_3"/>
          <p:cNvSpPr txBox="1"/>
          <p:nvPr>
            <p:ph idx="10" type="dt"/>
          </p:nvPr>
        </p:nvSpPr>
        <p:spPr>
          <a:xfrm>
            <a:off x="1139301" y="615912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f589d1d5f7_0_3"/>
          <p:cNvSpPr txBox="1"/>
          <p:nvPr>
            <p:ph idx="11" type="ftr"/>
          </p:nvPr>
        </p:nvSpPr>
        <p:spPr>
          <a:xfrm>
            <a:off x="4038600" y="615912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www.obcankari.cz</a:t>
            </a:r>
            <a:endParaRPr/>
          </a:p>
        </p:txBody>
      </p:sp>
      <p:sp>
        <p:nvSpPr>
          <p:cNvPr id="129" name="Google Shape;129;gf589d1d5f7_0_3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30" name="Google Shape;130;gf589d1d5f7_0_3"/>
          <p:cNvSpPr txBox="1"/>
          <p:nvPr>
            <p:ph type="ctrTitle"/>
          </p:nvPr>
        </p:nvSpPr>
        <p:spPr>
          <a:xfrm>
            <a:off x="1524000" y="510127"/>
            <a:ext cx="9144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ct val="100000"/>
              <a:buFont typeface="Calibri"/>
              <a:buNone/>
            </a:pPr>
            <a:r>
              <a:rPr lang="cs-CZ"/>
              <a:t>V Polsku nás zjevně symbolizuje...</a:t>
            </a:r>
            <a:endParaRPr/>
          </a:p>
        </p:txBody>
      </p:sp>
      <p:sp>
        <p:nvSpPr>
          <p:cNvPr id="131" name="Google Shape;131;gf589d1d5f7_0_3"/>
          <p:cNvSpPr txBox="1"/>
          <p:nvPr>
            <p:ph idx="1" type="subTitle"/>
          </p:nvPr>
        </p:nvSpPr>
        <p:spPr>
          <a:xfrm>
            <a:off x="1524000" y="3243451"/>
            <a:ext cx="9144000" cy="2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32" name="Google Shape;132;gf589d1d5f7_0_3"/>
          <p:cNvPicPr preferRelativeResize="0"/>
          <p:nvPr/>
        </p:nvPicPr>
        <p:blipFill rotWithShape="1">
          <a:blip r:embed="rId3">
            <a:alphaModFix/>
          </a:blip>
          <a:srcRect b="16946" l="0" r="54291" t="36626"/>
          <a:stretch/>
        </p:blipFill>
        <p:spPr>
          <a:xfrm>
            <a:off x="523300" y="2185375"/>
            <a:ext cx="5572699" cy="31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f589d1d5f7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5930" y="2185375"/>
            <a:ext cx="3871166" cy="318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589d1d5f7_0_26"/>
          <p:cNvSpPr txBox="1"/>
          <p:nvPr>
            <p:ph idx="10" type="dt"/>
          </p:nvPr>
        </p:nvSpPr>
        <p:spPr>
          <a:xfrm>
            <a:off x="1139301" y="6159127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gf589d1d5f7_0_26"/>
          <p:cNvSpPr txBox="1"/>
          <p:nvPr>
            <p:ph idx="11" type="ftr"/>
          </p:nvPr>
        </p:nvSpPr>
        <p:spPr>
          <a:xfrm>
            <a:off x="4038600" y="615912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www.obcankari.cz</a:t>
            </a:r>
            <a:endParaRPr/>
          </a:p>
        </p:txBody>
      </p:sp>
      <p:sp>
        <p:nvSpPr>
          <p:cNvPr id="140" name="Google Shape;140;gf589d1d5f7_0_26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1" name="Google Shape;141;gf589d1d5f7_0_26"/>
          <p:cNvSpPr txBox="1"/>
          <p:nvPr>
            <p:ph type="ctrTitle"/>
          </p:nvPr>
        </p:nvSpPr>
        <p:spPr>
          <a:xfrm>
            <a:off x="1524000" y="510127"/>
            <a:ext cx="91440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3D19"/>
              </a:buClr>
              <a:buSzPts val="6000"/>
              <a:buFont typeface="Calibri"/>
              <a:buNone/>
            </a:pPr>
            <a:r>
              <a:rPr lang="cs-CZ"/>
              <a:t>A nejen tam!</a:t>
            </a:r>
            <a:endParaRPr/>
          </a:p>
        </p:txBody>
      </p:sp>
      <p:sp>
        <p:nvSpPr>
          <p:cNvPr id="142" name="Google Shape;142;gf589d1d5f7_0_26"/>
          <p:cNvSpPr txBox="1"/>
          <p:nvPr>
            <p:ph idx="1" type="subTitle"/>
          </p:nvPr>
        </p:nvSpPr>
        <p:spPr>
          <a:xfrm>
            <a:off x="1524000" y="3243451"/>
            <a:ext cx="9144000" cy="22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43" name="Google Shape;143;gf589d1d5f7_0_26"/>
          <p:cNvPicPr preferRelativeResize="0"/>
          <p:nvPr/>
        </p:nvPicPr>
        <p:blipFill rotWithShape="1">
          <a:blip r:embed="rId3">
            <a:alphaModFix/>
          </a:blip>
          <a:srcRect b="16646" l="10890" r="17130" t="32587"/>
          <a:stretch/>
        </p:blipFill>
        <p:spPr>
          <a:xfrm>
            <a:off x="470025" y="1688175"/>
            <a:ext cx="8776598" cy="348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f589d1d5f7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4535" y="2835250"/>
            <a:ext cx="5136065" cy="34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589d1d5f7_0_16"/>
          <p:cNvSpPr txBox="1"/>
          <p:nvPr>
            <p:ph type="ctrTitle"/>
          </p:nvPr>
        </p:nvSpPr>
        <p:spPr>
          <a:xfrm>
            <a:off x="1524000" y="1122379"/>
            <a:ext cx="9144000" cy="2144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Jak byste naopak představili Polsko symbolem nebo maskotem vy?</a:t>
            </a:r>
            <a:endParaRPr/>
          </a:p>
        </p:txBody>
      </p:sp>
      <p:sp>
        <p:nvSpPr>
          <p:cNvPr id="151" name="Google Shape;151;gf589d1d5f7_0_16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f589d1d5f7_0_16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53" name="Google Shape;153;gf589d1d5f7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300" y="342898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589d1d5f7_0_39"/>
          <p:cNvSpPr txBox="1"/>
          <p:nvPr>
            <p:ph type="ctrTitle"/>
          </p:nvPr>
        </p:nvSpPr>
        <p:spPr>
          <a:xfrm>
            <a:off x="1524000" y="1122379"/>
            <a:ext cx="9144000" cy="2144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Jak byste naopak představili Polsko symbolem nebo maskotem vy?</a:t>
            </a:r>
            <a:endParaRPr/>
          </a:p>
        </p:txBody>
      </p:sp>
      <p:sp>
        <p:nvSpPr>
          <p:cNvPr id="160" name="Google Shape;160;gf589d1d5f7_0_3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f589d1d5f7_0_39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62" name="Google Shape;162;gf589d1d5f7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700" y="3679288"/>
            <a:ext cx="1838325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f589d1d5f7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1950" y="3679297"/>
            <a:ext cx="1838325" cy="264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f589d1d5f7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6813" y="3679300"/>
            <a:ext cx="2242437" cy="26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589d1d5f7_0_51"/>
          <p:cNvSpPr txBox="1"/>
          <p:nvPr>
            <p:ph type="ctrTitle"/>
          </p:nvPr>
        </p:nvSpPr>
        <p:spPr>
          <a:xfrm>
            <a:off x="1524000" y="1122379"/>
            <a:ext cx="9144000" cy="2144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Jak byste naopak představili Polsko symbolem nebo maskotem vy?</a:t>
            </a:r>
            <a:endParaRPr/>
          </a:p>
        </p:txBody>
      </p:sp>
      <p:sp>
        <p:nvSpPr>
          <p:cNvPr id="171" name="Google Shape;171;gf589d1d5f7_0_51"/>
          <p:cNvSpPr txBox="1"/>
          <p:nvPr>
            <p:ph idx="1" type="subTitle"/>
          </p:nvPr>
        </p:nvSpPr>
        <p:spPr>
          <a:xfrm>
            <a:off x="1524000" y="3267077"/>
            <a:ext cx="9144000" cy="199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cs-CZ"/>
              <a:t>Chopin, Bolek a Lolek, Koperník?</a:t>
            </a:r>
            <a:endParaRPr/>
          </a:p>
        </p:txBody>
      </p:sp>
      <p:sp>
        <p:nvSpPr>
          <p:cNvPr id="172" name="Google Shape;172;gf589d1d5f7_0_51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73" name="Google Shape;173;gf589d1d5f7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3975" y="4282788"/>
            <a:ext cx="1838325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f589d1d5f7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125" y="4128322"/>
            <a:ext cx="1838325" cy="264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f589d1d5f7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6824" y="4128325"/>
            <a:ext cx="2111238" cy="24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e441a77a9_0_39"/>
          <p:cNvSpPr txBox="1"/>
          <p:nvPr>
            <p:ph type="ctrTitle"/>
          </p:nvPr>
        </p:nvSpPr>
        <p:spPr>
          <a:xfrm>
            <a:off x="1524000" y="1122379"/>
            <a:ext cx="9144000" cy="206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cs-CZ" sz="4000"/>
              <a:t>Víte, proč se v polské Bogatyni tento nápis ve výloze restaurace objevil? Vyprávějte podle obrázků-</a:t>
            </a:r>
            <a:r>
              <a:rPr b="1" lang="cs-CZ" sz="4000"/>
              <a:t>práce s pracovním listem</a:t>
            </a:r>
            <a:endParaRPr b="1" sz="4000"/>
          </a:p>
        </p:txBody>
      </p:sp>
      <p:sp>
        <p:nvSpPr>
          <p:cNvPr id="182" name="Google Shape;182;gde441a77a9_0_3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3" name="Google Shape;183;gde441a77a9_0_39"/>
          <p:cNvSpPr txBox="1"/>
          <p:nvPr>
            <p:ph idx="12" type="sldNum"/>
          </p:nvPr>
        </p:nvSpPr>
        <p:spPr>
          <a:xfrm>
            <a:off x="8153400" y="6159127"/>
            <a:ext cx="122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184" name="Google Shape;184;gde441a77a9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3657100"/>
            <a:ext cx="4188474" cy="23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de441a77a9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400" y="3185488"/>
            <a:ext cx="3299250" cy="32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lastní návrh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2018-05-21T11:34:04Z</dcterms:created>
  <dc:creator>Matyáš Trnka</dc:creator>
</cp:coreProperties>
</file>