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318" r:id="rId4"/>
    <p:sldId id="259" r:id="rId5"/>
    <p:sldId id="261" r:id="rId6"/>
    <p:sldId id="319" r:id="rId7"/>
    <p:sldId id="262" r:id="rId8"/>
    <p:sldId id="263" r:id="rId9"/>
    <p:sldId id="316" r:id="rId10"/>
    <p:sldId id="264" r:id="rId11"/>
    <p:sldId id="265" r:id="rId12"/>
    <p:sldId id="266" r:id="rId13"/>
    <p:sldId id="313" r:id="rId14"/>
    <p:sldId id="317" r:id="rId15"/>
    <p:sldId id="267" r:id="rId16"/>
    <p:sldId id="314" r:id="rId17"/>
    <p:sldId id="315" r:id="rId18"/>
    <p:sldId id="260" r:id="rId19"/>
    <p:sldId id="258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A3750-D638-4D59-B44D-32A6E27C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ACC865-992A-4675-8C51-1F1434726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8929C4-E58F-43F0-BB89-B78ECF60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B21-F230-4FC3-9A42-5E34B85A42A6}" type="datetimeFigureOut">
              <a:rPr lang="cs-CZ" smtClean="0"/>
              <a:t>14.07.2022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6E77A7-75BF-4D6A-BFEC-241A9381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0E2F03-9B2F-4911-B38C-0FB9885C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98A-24B2-461C-80AB-0820315C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35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6B8D3E-8C78-454F-BCDF-2354269A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D8A5634-CB2E-40A8-A573-D0D725A7A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8F28D6-CB1C-416B-8983-7932C273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B21-F230-4FC3-9A42-5E34B85A42A6}" type="datetimeFigureOut">
              <a:rPr lang="cs-CZ" smtClean="0"/>
              <a:t>14.07.2022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FA7FC2-6B3D-40D9-B6D8-367DC0D6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B24844-10B0-4BBA-95CA-3A51266C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98A-24B2-461C-80AB-0820315C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96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67D2E3E-F6E9-46BF-BA3B-2B6071285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CAFAF48-AD32-45FB-9857-8F9D2FC23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FAE400-8FD0-4F1F-8D12-34B1368B1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B21-F230-4FC3-9A42-5E34B85A42A6}" type="datetimeFigureOut">
              <a:rPr lang="cs-CZ" smtClean="0"/>
              <a:t>14.07.2022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3B90F2-8E81-4B6C-9583-B8C8336A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7613A8-DE87-47E3-BEAA-35BF7381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98A-24B2-461C-80AB-0820315C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49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E7AF2-6392-414F-A2B2-A03F2BF3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05BBD-BDF6-441F-B0B1-E67BD4C3B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01899F-91E7-49C2-872C-79AE7597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B21-F230-4FC3-9A42-5E34B85A42A6}" type="datetimeFigureOut">
              <a:rPr lang="cs-CZ" smtClean="0"/>
              <a:t>14.07.2022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C7774C-908A-40B6-A86F-C6AD1AE7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D9FFE6-6C13-4A7A-8206-96B137C8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98A-24B2-461C-80AB-0820315C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10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2EA44-E876-49DE-BD5D-D0D9D0BA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8BAA2F-2630-407D-B6E2-7CDCE39FE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41A7C-FE64-47BD-A87C-87904206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B21-F230-4FC3-9A42-5E34B85A42A6}" type="datetimeFigureOut">
              <a:rPr lang="cs-CZ" smtClean="0"/>
              <a:t>14.07.2022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DE2B1A-984E-4E42-A599-728E45A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1EC0E3-2FCD-47E1-BBA9-7D19320D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98A-24B2-461C-80AB-0820315C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24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7FDAE-F32F-45BA-9F1D-28C47476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FA847F-A525-4212-9098-23A99C89D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B1B91A-C6E4-46F0-B38E-76A88DB81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A85DA6-563A-44D4-8E98-D0FDCFE7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B21-F230-4FC3-9A42-5E34B85A42A6}" type="datetimeFigureOut">
              <a:rPr lang="cs-CZ" smtClean="0"/>
              <a:t>14.07.2022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D90B50-3ACC-4634-8D44-438E735F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962424-18BC-4F8C-987C-CDEA0095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98A-24B2-461C-80AB-0820315C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72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19D88-1CB0-4054-BEBF-0079B3D0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57FE42-76A1-476D-9B27-7930B3DCE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66A58D-A798-41C3-96B5-249CC167B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CF40CA1-31CA-414A-905F-B92F5B87B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CD2400-2CB4-4D08-8193-24FF48D55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4F9AE8C-6970-462B-B6D5-C742984A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B21-F230-4FC3-9A42-5E34B85A42A6}" type="datetimeFigureOut">
              <a:rPr lang="cs-CZ" smtClean="0"/>
              <a:t>14.07.2022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4CB0C7C-B5B6-47E9-B710-35BAC913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FD322A-1643-4780-BB04-C530EF2E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98A-24B2-461C-80AB-0820315C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40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3DCCE4-0140-40E8-BD56-277FF4D6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C771E43-F6A6-4D9B-8143-424061E3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B21-F230-4FC3-9A42-5E34B85A42A6}" type="datetimeFigureOut">
              <a:rPr lang="cs-CZ" smtClean="0"/>
              <a:t>14.07.2022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E69CC8-E5E1-422E-9CAE-2ED2B722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2661C0-E06B-4595-8A6F-674FF632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98A-24B2-461C-80AB-0820315C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01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48FBF76-19D4-4BC0-B40D-5CA1D720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B21-F230-4FC3-9A42-5E34B85A42A6}" type="datetimeFigureOut">
              <a:rPr lang="cs-CZ" smtClean="0"/>
              <a:t>14.07.2022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9D9EF1-D1CD-46BF-8E79-0FFB8341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7722C-92E8-43C6-B555-9C22F7C0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98A-24B2-461C-80AB-0820315C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22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07714-75E8-4B89-8EE1-6B435E7DF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E0D41-896C-47A5-98D4-BB7CCEB26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0F77F2-B22F-4A57-A60E-70125A50A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082642-EBAF-4DFA-8FD5-74393FE2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B21-F230-4FC3-9A42-5E34B85A42A6}" type="datetimeFigureOut">
              <a:rPr lang="cs-CZ" smtClean="0"/>
              <a:t>14.07.2022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20507D-6BB3-412D-B450-AC19E4C4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89A6BE-BBC2-4982-B8C6-29DCCAE3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98A-24B2-461C-80AB-0820315C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40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FADB9-2839-4244-91D7-156CC121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41C2C6C-F66B-42F9-86ED-9961028C5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1D684C-61FC-4594-B808-D840104CE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920D9C-14C6-4F8A-9BFF-95EA904F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B21-F230-4FC3-9A42-5E34B85A42A6}" type="datetimeFigureOut">
              <a:rPr lang="cs-CZ" smtClean="0"/>
              <a:t>14.07.2022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6D948-0F71-4A4E-9293-3E014FB8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CF0B52-B67D-4942-B813-7B798E85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A98A-24B2-461C-80AB-0820315C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50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ECAC37-BCDB-409E-8CBC-B5D50FF0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EB13FB-6F67-44AC-ADE7-4ADCEB167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68656B-6AF9-42D2-BC1A-B295CF3BD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DB21-F230-4FC3-9A42-5E34B85A42A6}" type="datetimeFigureOut">
              <a:rPr lang="cs-CZ" smtClean="0"/>
              <a:t>14.07.2022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4C23C2-C5A7-4636-90AA-558354477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D544D9-376B-4C7D-B21B-D83D02687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5A98A-24B2-461C-80AB-0820315C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69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ondrejlansky@gmail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apaexekuci.cz/" TargetMode="External"/><Relationship Id="rId2" Type="http://schemas.openxmlformats.org/officeDocument/2006/relationships/hyperlink" Target="https://data.oecd.org/inequality/income-inequality.htm#indicator-char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290F7-EA8F-45AC-9D44-CFE3692A5E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Elity, oligarchie a demokracie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9A398B-4239-4F3C-88C1-EA39BCEAF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cs-CZ" sz="2000" dirty="0"/>
              <a:t>Ondřej Lánský</a:t>
            </a:r>
          </a:p>
          <a:p>
            <a:pPr algn="r"/>
            <a:r>
              <a:rPr lang="cs-CZ" sz="1600" dirty="0"/>
              <a:t>Filosofický ústav AV ČR</a:t>
            </a:r>
          </a:p>
          <a:p>
            <a:pPr algn="r"/>
            <a:r>
              <a:rPr lang="cs-CZ" sz="1600" dirty="0"/>
              <a:t>Pedagogická fakulta UK v Praze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96670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E66B5-DC62-413D-B984-F1101510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oligarchie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423816-64E0-44C6-AB1C-B9457E422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086694" cy="4441825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2800" dirty="0"/>
              <a:t>Jeffrey A. Winters</a:t>
            </a:r>
            <a:r>
              <a:rPr lang="cs-CZ" sz="2800" dirty="0"/>
              <a:t> (</a:t>
            </a:r>
            <a:r>
              <a:rPr lang="cs-CZ" sz="2800" dirty="0" err="1"/>
              <a:t>Northwestern</a:t>
            </a:r>
            <a:r>
              <a:rPr lang="cs-CZ" sz="2800" dirty="0"/>
              <a:t> University, </a:t>
            </a:r>
            <a:r>
              <a:rPr lang="cs-CZ" sz="2800" dirty="0" err="1"/>
              <a:t>Evanston</a:t>
            </a:r>
            <a:r>
              <a:rPr lang="cs-CZ" sz="2800" dirty="0"/>
              <a:t>, USA)</a:t>
            </a:r>
          </a:p>
          <a:p>
            <a:r>
              <a:rPr lang="cs-CZ" dirty="0"/>
              <a:t>„Z historie USA i ze srovnání s Evropou (včetně Skandinávie) jasně vyplývá, že když se nerovnost snižuje prostřednictvím vládních transferů chudým, nejbohatší zlomek procenta na vrcholu důsledně odklání daňovou zátěž směrem dolů k těm, jejichž majetek nestačí na účinnou obranu.“</a:t>
            </a:r>
            <a:r>
              <a:rPr lang="en-GB" dirty="0"/>
              <a:t>(Winters, 2011, </a:t>
            </a:r>
            <a:r>
              <a:rPr lang="cs-CZ" dirty="0"/>
              <a:t>s</a:t>
            </a:r>
            <a:r>
              <a:rPr lang="en-GB" dirty="0"/>
              <a:t>. xiii)</a:t>
            </a:r>
            <a:r>
              <a:rPr lang="cs-CZ" dirty="0"/>
              <a:t>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cs-CZ" dirty="0">
                <a:solidFill>
                  <a:schemeClr val="accent1"/>
                </a:solidFill>
              </a:rPr>
              <a:t>Teorie oligarchie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spcBef>
                <a:spcPts val="0"/>
              </a:spcBef>
            </a:pPr>
            <a:r>
              <a:rPr lang="cs-CZ" dirty="0"/>
              <a:t>vysvětlení vlivu super-bohatých v politice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cs-CZ" dirty="0"/>
              <a:t>úroveň jedinců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cs-CZ" dirty="0"/>
              <a:t>koexistence s demokracií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4 </a:t>
            </a:r>
            <a:r>
              <a:rPr lang="cs-CZ" dirty="0"/>
              <a:t>ideální typy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cs-CZ" sz="2300" dirty="0"/>
              <a:t>válčící</a:t>
            </a:r>
            <a:endParaRPr lang="en-US" sz="2300" dirty="0"/>
          </a:p>
          <a:p>
            <a:pPr lvl="2">
              <a:spcBef>
                <a:spcPts val="0"/>
              </a:spcBef>
            </a:pPr>
            <a:r>
              <a:rPr lang="cs-CZ" sz="2300" dirty="0"/>
              <a:t>vládnoucí</a:t>
            </a:r>
            <a:endParaRPr lang="en-US" sz="2300" dirty="0"/>
          </a:p>
          <a:p>
            <a:pPr lvl="2">
              <a:spcBef>
                <a:spcPts val="0"/>
              </a:spcBef>
            </a:pPr>
            <a:r>
              <a:rPr lang="cs-CZ" sz="2300" dirty="0" err="1"/>
              <a:t>sultanistická</a:t>
            </a:r>
            <a:endParaRPr lang="en-US" sz="2300" dirty="0"/>
          </a:p>
          <a:p>
            <a:pPr lvl="2">
              <a:spcBef>
                <a:spcPts val="0"/>
              </a:spcBef>
            </a:pPr>
            <a:r>
              <a:rPr lang="cs-CZ" sz="2300" dirty="0"/>
              <a:t>občanská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3AF8AF-784D-410E-9946-0BAE18F133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24894" y="2002472"/>
            <a:ext cx="4428906" cy="399764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77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3A8C4-DA3B-4FC1-BAB2-8E3C85E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oligarchie (</a:t>
            </a:r>
            <a:r>
              <a:rPr lang="cs-CZ" dirty="0" err="1"/>
              <a:t>pokr</a:t>
            </a:r>
            <a:r>
              <a:rPr lang="cs-CZ" dirty="0"/>
              <a:t>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29A0C0-422C-4357-B9D4-ECE4A30E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dirty="0"/>
              <a:t>analýza </a:t>
            </a:r>
            <a:r>
              <a:rPr lang="cs-CZ" b="1" dirty="0"/>
              <a:t>mocenských zdrojů</a:t>
            </a:r>
            <a:endParaRPr lang="en-US" b="1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cs-CZ" dirty="0">
                <a:solidFill>
                  <a:schemeClr val="accent1"/>
                </a:solidFill>
              </a:rPr>
              <a:t>Individuální mocenský profil</a:t>
            </a:r>
            <a:r>
              <a:rPr lang="en-US" dirty="0"/>
              <a:t>: </a:t>
            </a:r>
            <a:r>
              <a:rPr lang="cs-CZ" dirty="0"/>
              <a:t>heuristický nástroj pro rekonstrukci politické moci na úrovni jedince; pořadí; MPI: </a:t>
            </a:r>
            <a:r>
              <a:rPr lang="cs-CZ" dirty="0" err="1"/>
              <a:t>Material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Index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cs-CZ" dirty="0">
                <a:solidFill>
                  <a:schemeClr val="accent1"/>
                </a:solidFill>
              </a:rPr>
              <a:t>Zdroje moci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cs-CZ" dirty="0"/>
              <a:t>formální politická práva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cs-CZ" dirty="0"/>
              <a:t>oficiální posty: založeno na pravidlech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cs-CZ" dirty="0"/>
              <a:t>donucovací moc: stát</a:t>
            </a:r>
          </a:p>
          <a:p>
            <a:pPr lvl="1">
              <a:spcBef>
                <a:spcPts val="0"/>
              </a:spcBef>
            </a:pPr>
            <a:r>
              <a:rPr lang="cs-CZ" dirty="0"/>
              <a:t>mobilizační moc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cs-CZ" dirty="0"/>
              <a:t>individuální schopnost vést lidi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cs-CZ" dirty="0"/>
              <a:t>materiální moc</a:t>
            </a:r>
            <a:r>
              <a:rPr lang="en-US" dirty="0"/>
              <a:t>: </a:t>
            </a:r>
            <a:r>
              <a:rPr lang="cs-CZ" dirty="0"/>
              <a:t>bohatství</a:t>
            </a:r>
            <a:r>
              <a:rPr lang="en-US" dirty="0"/>
              <a:t> </a:t>
            </a:r>
            <a:r>
              <a:rPr lang="en-US" dirty="0">
                <a:cs typeface="Calibri" panose="020F0502020204030204" pitchFamily="34" charset="0"/>
              </a:rPr>
              <a:t>→ </a:t>
            </a:r>
            <a:r>
              <a:rPr lang="cs-CZ" b="1" dirty="0">
                <a:cs typeface="Calibri" panose="020F0502020204030204" pitchFamily="34" charset="0"/>
              </a:rPr>
              <a:t>obrana/ochrana bohatství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317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60A22-D63D-4973-96C4-BD2B2873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Operacionalizace teorie oligarchie v českém kontextu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2E2FC0-A7CE-4F8E-83DC-B0613EEC3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2264" cy="4351338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chemeClr val="accent1"/>
                </a:solidFill>
              </a:rPr>
              <a:t>Operacionalizace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spcBef>
                <a:spcPts val="0"/>
              </a:spcBef>
            </a:pPr>
            <a:r>
              <a:rPr lang="cs-CZ" dirty="0"/>
              <a:t>Otázka donucení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cs-CZ" dirty="0"/>
              <a:t>osobní</a:t>
            </a:r>
            <a:r>
              <a:rPr lang="en-US" dirty="0"/>
              <a:t>, </a:t>
            </a:r>
            <a:r>
              <a:rPr lang="cs-CZ" dirty="0"/>
              <a:t>paramilitární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cs-CZ" dirty="0"/>
              <a:t>Politická mobilizace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cs-CZ" dirty="0"/>
              <a:t>formy</a:t>
            </a:r>
            <a:r>
              <a:rPr lang="en-US" dirty="0"/>
              <a:t>: </a:t>
            </a:r>
            <a:r>
              <a:rPr lang="cs-CZ" dirty="0"/>
              <a:t>přímá/zprostředkovaná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cs-CZ" dirty="0"/>
              <a:t>otázka intenzity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cs-CZ" dirty="0"/>
              <a:t>Mediální moc: věc koncentrace</a:t>
            </a:r>
          </a:p>
          <a:p>
            <a:pPr lvl="2">
              <a:spcBef>
                <a:spcPts val="0"/>
              </a:spcBef>
            </a:pPr>
            <a:r>
              <a:rPr lang="cs-CZ" dirty="0"/>
              <a:t>vlastnictví médií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cs-CZ" dirty="0"/>
              <a:t>Role stát</a:t>
            </a:r>
            <a:r>
              <a:rPr lang="en-US" dirty="0"/>
              <a:t> – </a:t>
            </a:r>
            <a:r>
              <a:rPr lang="cs-CZ" dirty="0"/>
              <a:t>veřejné/oficiální pozice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cs-CZ" dirty="0"/>
              <a:t>mocenské pozice ve státě a veřejný sektor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5973BBA-B253-4335-8965-C3C43E0E0426}"/>
              </a:ext>
            </a:extLst>
          </p:cNvPr>
          <p:cNvSpPr txBox="1"/>
          <p:nvPr/>
        </p:nvSpPr>
        <p:spPr>
          <a:xfrm>
            <a:off x="7580464" y="2828835"/>
            <a:ext cx="3773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 1: </a:t>
            </a:r>
            <a:r>
              <a:rPr lang="cs-CZ" dirty="0"/>
              <a:t>Donucení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cs-CZ" dirty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# 2: </a:t>
            </a:r>
            <a:r>
              <a:rPr lang="cs-CZ" dirty="0"/>
              <a:t>Politická mobilizace</a:t>
            </a:r>
            <a:r>
              <a:rPr lang="en-US" dirty="0"/>
              <a:t>: </a:t>
            </a:r>
            <a:r>
              <a:rPr lang="cs-CZ" dirty="0">
                <a:solidFill>
                  <a:schemeClr val="accent1"/>
                </a:solidFill>
              </a:rPr>
              <a:t>ANO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# 3: </a:t>
            </a:r>
            <a:r>
              <a:rPr lang="cs-CZ" dirty="0"/>
              <a:t>Mediální moc</a:t>
            </a:r>
            <a:r>
              <a:rPr lang="en-US" dirty="0"/>
              <a:t>: </a:t>
            </a:r>
            <a:r>
              <a:rPr lang="cs-CZ" dirty="0">
                <a:solidFill>
                  <a:schemeClr val="accent1"/>
                </a:solidFill>
              </a:rPr>
              <a:t>ANO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# 4: </a:t>
            </a:r>
            <a:r>
              <a:rPr lang="cs-CZ" dirty="0"/>
              <a:t>Převzetí státu</a:t>
            </a:r>
            <a:r>
              <a:rPr lang="en-US" dirty="0"/>
              <a:t>: </a:t>
            </a:r>
            <a:r>
              <a:rPr lang="cs-CZ" dirty="0">
                <a:solidFill>
                  <a:srgbClr val="FFC000"/>
                </a:solidFill>
              </a:rPr>
              <a:t>částečně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08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014F36A3-9703-40E7-B061-ABAC6EC0C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581" y="1113809"/>
            <a:ext cx="5817597" cy="54351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70DFCB-D7EF-41DE-89AD-F32FF84C7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648" y="1395648"/>
            <a:ext cx="3834945" cy="5043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B2AE7-9FA1-3D40-91CC-0B732DE84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 sz="4000" dirty="0"/>
              <a:t># 3 </a:t>
            </a:r>
            <a:r>
              <a:rPr lang="cs-CZ" sz="4000" dirty="0"/>
              <a:t>Mediální moc</a:t>
            </a:r>
            <a:endParaRPr lang="en-US" sz="4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990DCB-46A4-2647-B794-A348CF5F9A6F}"/>
              </a:ext>
            </a:extLst>
          </p:cNvPr>
          <p:cNvSpPr/>
          <p:nvPr/>
        </p:nvSpPr>
        <p:spPr>
          <a:xfrm>
            <a:off x="7905193" y="857168"/>
            <a:ext cx="1236372" cy="12732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DAE7CB-33BE-104D-80A8-54ECC154B4D1}"/>
              </a:ext>
            </a:extLst>
          </p:cNvPr>
          <p:cNvSpPr/>
          <p:nvPr/>
        </p:nvSpPr>
        <p:spPr>
          <a:xfrm>
            <a:off x="1990019" y="1332325"/>
            <a:ext cx="1236372" cy="12732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CABCEF-158A-E648-80F5-5588CCB276F7}"/>
              </a:ext>
            </a:extLst>
          </p:cNvPr>
          <p:cNvSpPr/>
          <p:nvPr/>
        </p:nvSpPr>
        <p:spPr>
          <a:xfrm>
            <a:off x="7482173" y="2411252"/>
            <a:ext cx="1236372" cy="12732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5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0F189-C48A-458B-AD75-B8FF7743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# 3 </a:t>
            </a:r>
            <a:r>
              <a:rPr lang="cs-CZ" sz="4400" dirty="0"/>
              <a:t>Mediální moc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7655E1-6213-4B3E-AB5B-69B68C881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324" y="1876039"/>
            <a:ext cx="5758151" cy="4435861"/>
          </a:xfrm>
          <a:prstGeom prst="rect">
            <a:avLst/>
          </a:prstGeom>
        </p:spPr>
      </p:pic>
      <p:sp>
        <p:nvSpPr>
          <p:cNvPr id="6" name="Oval 8">
            <a:extLst>
              <a:ext uri="{FF2B5EF4-FFF2-40B4-BE49-F238E27FC236}">
                <a16:creationId xmlns:a16="http://schemas.microsoft.com/office/drawing/2014/main" id="{C899610D-075A-45FB-810A-ECBE8D4B6F52}"/>
              </a:ext>
            </a:extLst>
          </p:cNvPr>
          <p:cNvSpPr/>
          <p:nvPr/>
        </p:nvSpPr>
        <p:spPr>
          <a:xfrm>
            <a:off x="6048375" y="1562018"/>
            <a:ext cx="1236372" cy="12732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32F8690-200F-4345-9FEF-DA20CA2C79E2}"/>
              </a:ext>
            </a:extLst>
          </p:cNvPr>
          <p:cNvSpPr/>
          <p:nvPr/>
        </p:nvSpPr>
        <p:spPr>
          <a:xfrm>
            <a:off x="2995324" y="1825625"/>
            <a:ext cx="2091026" cy="3460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EFACA-5474-4ECA-840F-700AEFA3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MPI pro Česko</a:t>
            </a:r>
          </a:p>
        </p:txBody>
      </p:sp>
      <p:pic>
        <p:nvPicPr>
          <p:cNvPr id="4" name="Zástupný obsah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08D5B6-E882-451D-A690-37C4A74E0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08" y="1612644"/>
            <a:ext cx="3960392" cy="5001327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A71E238-73B2-4D5C-B596-55E31C19A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71587"/>
              </p:ext>
            </p:extLst>
          </p:nvPr>
        </p:nvGraphicFramePr>
        <p:xfrm>
          <a:off x="838200" y="2041153"/>
          <a:ext cx="7105651" cy="2655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770">
                  <a:extLst>
                    <a:ext uri="{9D8B030D-6E8A-4147-A177-3AD203B41FA5}">
                      <a16:colId xmlns:a16="http://schemas.microsoft.com/office/drawing/2014/main" val="1386425954"/>
                    </a:ext>
                  </a:extLst>
                </a:gridCol>
                <a:gridCol w="687983">
                  <a:extLst>
                    <a:ext uri="{9D8B030D-6E8A-4147-A177-3AD203B41FA5}">
                      <a16:colId xmlns:a16="http://schemas.microsoft.com/office/drawing/2014/main" val="3362253922"/>
                    </a:ext>
                  </a:extLst>
                </a:gridCol>
                <a:gridCol w="687983">
                  <a:extLst>
                    <a:ext uri="{9D8B030D-6E8A-4147-A177-3AD203B41FA5}">
                      <a16:colId xmlns:a16="http://schemas.microsoft.com/office/drawing/2014/main" val="2387553892"/>
                    </a:ext>
                  </a:extLst>
                </a:gridCol>
                <a:gridCol w="687983">
                  <a:extLst>
                    <a:ext uri="{9D8B030D-6E8A-4147-A177-3AD203B41FA5}">
                      <a16:colId xmlns:a16="http://schemas.microsoft.com/office/drawing/2014/main" val="2862941564"/>
                    </a:ext>
                  </a:extLst>
                </a:gridCol>
                <a:gridCol w="687983">
                  <a:extLst>
                    <a:ext uri="{9D8B030D-6E8A-4147-A177-3AD203B41FA5}">
                      <a16:colId xmlns:a16="http://schemas.microsoft.com/office/drawing/2014/main" val="3944205607"/>
                    </a:ext>
                  </a:extLst>
                </a:gridCol>
                <a:gridCol w="687983">
                  <a:extLst>
                    <a:ext uri="{9D8B030D-6E8A-4147-A177-3AD203B41FA5}">
                      <a16:colId xmlns:a16="http://schemas.microsoft.com/office/drawing/2014/main" val="1149653217"/>
                    </a:ext>
                  </a:extLst>
                </a:gridCol>
                <a:gridCol w="687983">
                  <a:extLst>
                    <a:ext uri="{9D8B030D-6E8A-4147-A177-3AD203B41FA5}">
                      <a16:colId xmlns:a16="http://schemas.microsoft.com/office/drawing/2014/main" val="3434187098"/>
                    </a:ext>
                  </a:extLst>
                </a:gridCol>
                <a:gridCol w="687983">
                  <a:extLst>
                    <a:ext uri="{9D8B030D-6E8A-4147-A177-3AD203B41FA5}">
                      <a16:colId xmlns:a16="http://schemas.microsoft.com/office/drawing/2014/main" val="55256315"/>
                    </a:ext>
                  </a:extLst>
                </a:gridCol>
              </a:tblGrid>
              <a:tr h="881509">
                <a:tc>
                  <a:txBody>
                    <a:bodyPr/>
                    <a:lstStyle/>
                    <a:p>
                      <a:r>
                        <a:rPr lang="cs-CZ" sz="1800" kern="150" dirty="0">
                          <a:effectLst/>
                        </a:rPr>
                        <a:t>Rok</a:t>
                      </a:r>
                      <a:endParaRPr lang="cs-CZ" sz="36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50" dirty="0">
                          <a:effectLst/>
                        </a:rPr>
                        <a:t>2013</a:t>
                      </a:r>
                      <a:endParaRPr lang="cs-CZ" sz="36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50">
                          <a:effectLst/>
                        </a:rPr>
                        <a:t>2014</a:t>
                      </a:r>
                      <a:endParaRPr lang="cs-CZ" sz="36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50">
                          <a:effectLst/>
                        </a:rPr>
                        <a:t>2015</a:t>
                      </a:r>
                      <a:endParaRPr lang="cs-CZ" sz="36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50">
                          <a:effectLst/>
                        </a:rPr>
                        <a:t>2016</a:t>
                      </a:r>
                      <a:endParaRPr lang="cs-CZ" sz="36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50">
                          <a:effectLst/>
                        </a:rPr>
                        <a:t>2017</a:t>
                      </a:r>
                      <a:endParaRPr lang="cs-CZ" sz="36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50">
                          <a:effectLst/>
                        </a:rPr>
                        <a:t>2018</a:t>
                      </a:r>
                      <a:endParaRPr lang="cs-CZ" sz="36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50" dirty="0">
                          <a:effectLst/>
                        </a:rPr>
                        <a:t>2019</a:t>
                      </a:r>
                      <a:endParaRPr lang="cs-CZ" sz="36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6950286"/>
                  </a:ext>
                </a:extLst>
              </a:tr>
              <a:tr h="1182579">
                <a:tc>
                  <a:txBody>
                    <a:bodyPr/>
                    <a:lstStyle/>
                    <a:p>
                      <a:r>
                        <a:rPr lang="cs-CZ" sz="1400" kern="150" dirty="0">
                          <a:effectLst/>
                        </a:rPr>
                        <a:t>Podíl majetku 20 nejbohatších Čechů podle Forbesu na čistém jmění domácností [%]</a:t>
                      </a:r>
                      <a:endParaRPr lang="cs-CZ" sz="2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50" dirty="0">
                          <a:effectLst/>
                        </a:rPr>
                        <a:t>4,44</a:t>
                      </a:r>
                      <a:endParaRPr lang="cs-CZ" sz="32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50">
                          <a:effectLst/>
                        </a:rPr>
                        <a:t>4,57</a:t>
                      </a:r>
                      <a:endParaRPr lang="cs-CZ" sz="32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50">
                          <a:effectLst/>
                        </a:rPr>
                        <a:t>4,72</a:t>
                      </a:r>
                      <a:endParaRPr lang="cs-CZ" sz="32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50">
                          <a:effectLst/>
                        </a:rPr>
                        <a:t>5,03</a:t>
                      </a:r>
                      <a:endParaRPr lang="cs-CZ" sz="32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50">
                          <a:effectLst/>
                        </a:rPr>
                        <a:t>5,85</a:t>
                      </a:r>
                      <a:endParaRPr lang="cs-CZ" sz="32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50" dirty="0">
                          <a:effectLst/>
                        </a:rPr>
                        <a:t>5,69</a:t>
                      </a:r>
                      <a:endParaRPr lang="cs-CZ" sz="32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50">
                          <a:effectLst/>
                        </a:rPr>
                        <a:t>6,06</a:t>
                      </a:r>
                      <a:endParaRPr lang="cs-CZ" sz="32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4484653"/>
                  </a:ext>
                </a:extLst>
              </a:tr>
              <a:tr h="591288">
                <a:tc>
                  <a:txBody>
                    <a:bodyPr/>
                    <a:lstStyle/>
                    <a:p>
                      <a:r>
                        <a:rPr lang="cs-CZ" sz="1400" kern="150" dirty="0">
                          <a:effectLst/>
                        </a:rPr>
                        <a:t>MPI Česko</a:t>
                      </a:r>
                      <a:endParaRPr lang="cs-CZ" sz="2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50" dirty="0">
                          <a:effectLst/>
                        </a:rPr>
                        <a:t>23322</a:t>
                      </a:r>
                      <a:endParaRPr lang="cs-CZ" sz="32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50">
                          <a:effectLst/>
                        </a:rPr>
                        <a:t>24030</a:t>
                      </a:r>
                      <a:endParaRPr lang="cs-CZ" sz="32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50">
                          <a:effectLst/>
                        </a:rPr>
                        <a:t>24887</a:t>
                      </a:r>
                      <a:endParaRPr lang="cs-CZ" sz="32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50">
                          <a:effectLst/>
                        </a:rPr>
                        <a:t>26570</a:t>
                      </a:r>
                      <a:endParaRPr lang="cs-CZ" sz="32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50">
                          <a:effectLst/>
                        </a:rPr>
                        <a:t>30977</a:t>
                      </a:r>
                      <a:endParaRPr lang="cs-CZ" sz="32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50">
                          <a:effectLst/>
                        </a:rPr>
                        <a:t>30247</a:t>
                      </a:r>
                      <a:endParaRPr lang="cs-CZ" sz="32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50" dirty="0">
                          <a:effectLst/>
                        </a:rPr>
                        <a:t>32330</a:t>
                      </a:r>
                      <a:endParaRPr lang="cs-CZ" sz="32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882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131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B4F77-BECC-4CFC-B330-EE77CF3E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92B51E-7635-4703-836C-A3AD14659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/>
              <a:t>Navenek</a:t>
            </a:r>
            <a:r>
              <a:rPr lang="en-US" sz="2200" dirty="0"/>
              <a:t>: </a:t>
            </a:r>
            <a:r>
              <a:rPr lang="cs-CZ" sz="2200" b="1" u="sng" dirty="0"/>
              <a:t>nebezpečná směs</a:t>
            </a:r>
            <a:r>
              <a:rPr lang="en-US" sz="2200" dirty="0"/>
              <a:t>: </a:t>
            </a:r>
            <a:r>
              <a:rPr lang="cs-CZ" sz="2200" dirty="0"/>
              <a:t>elity</a:t>
            </a:r>
            <a:r>
              <a:rPr lang="en-US" sz="2200" dirty="0"/>
              <a:t> + </a:t>
            </a:r>
            <a:r>
              <a:rPr lang="cs-CZ" sz="2200" dirty="0"/>
              <a:t>stagnující střední vrstvy</a:t>
            </a:r>
            <a:r>
              <a:rPr lang="en-US" sz="2200" dirty="0"/>
              <a:t> + </a:t>
            </a:r>
            <a:r>
              <a:rPr lang="cs-CZ" sz="2200" dirty="0"/>
              <a:t>vyloučené lokality</a:t>
            </a:r>
            <a:r>
              <a:rPr lang="en-US" sz="2200" dirty="0"/>
              <a:t> → </a:t>
            </a:r>
            <a:r>
              <a:rPr lang="cs-CZ" sz="2200" dirty="0"/>
              <a:t>živná půda pro populismus, plebiscitarismus</a:t>
            </a:r>
            <a:endParaRPr lang="en-US" sz="2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/>
              <a:t>Elity anebo oligarchie?</a:t>
            </a:r>
            <a:endParaRPr lang="en-US" sz="2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/>
              <a:t>Propletené vztahy mezi ekonomikou a politikou</a:t>
            </a:r>
            <a:endParaRPr lang="en-US" sz="2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/>
              <a:t>Oligarchický model:</a:t>
            </a:r>
            <a:r>
              <a:rPr lang="en-US" sz="2200" dirty="0"/>
              <a:t> </a:t>
            </a:r>
            <a:r>
              <a:rPr lang="cs-CZ" sz="2200" dirty="0"/>
              <a:t>pravděpodobně ve slabší verzi</a:t>
            </a:r>
            <a:endParaRPr lang="en-US" sz="22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přinejmenším</a:t>
            </a:r>
            <a:r>
              <a:rPr lang="en-US" sz="1800" dirty="0"/>
              <a:t>: </a:t>
            </a:r>
            <a:r>
              <a:rPr lang="en-US" sz="1800" dirty="0" err="1"/>
              <a:t>Babiš</a:t>
            </a:r>
            <a:r>
              <a:rPr lang="en-US" sz="1800" dirty="0"/>
              <a:t>, Kellner</a:t>
            </a:r>
            <a:r>
              <a:rPr lang="cs-CZ" sz="1800" dirty="0"/>
              <a:t>ova rodina</a:t>
            </a:r>
            <a:r>
              <a:rPr lang="en-US" sz="1800" dirty="0"/>
              <a:t> </a:t>
            </a:r>
            <a:r>
              <a:rPr lang="cs-CZ" sz="1800" dirty="0"/>
              <a:t>(</a:t>
            </a:r>
            <a:r>
              <a:rPr lang="en-US" sz="1800" dirty="0"/>
              <a:t>?)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možná nový typ</a:t>
            </a:r>
            <a:r>
              <a:rPr lang="en-US" sz="1800" dirty="0"/>
              <a:t>: </a:t>
            </a:r>
            <a:r>
              <a:rPr lang="cs-CZ" sz="1800" i="1" dirty="0"/>
              <a:t>soupeřící oligarchie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2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F35930-F94E-445C-9074-DAD93FF7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9393BB-73DF-4951-85F2-F70AF66D0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cs-CZ" dirty="0"/>
              <a:t>Kontakt</a:t>
            </a:r>
          </a:p>
          <a:p>
            <a:pPr marL="0" indent="0" algn="ctr">
              <a:buNone/>
            </a:pPr>
            <a:r>
              <a:rPr lang="cs-CZ">
                <a:hlinkClick r:id="rId2"/>
              </a:rPr>
              <a:t>ondrejlansky@gmail.com</a:t>
            </a:r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308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9CECB-B852-4F25-97CB-BC5E63EB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05CCAD-DEE8-411D-A422-7313BA205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265113" indent="-85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Khan, Shamus R. The Sociology of Elites. </a:t>
            </a:r>
            <a:r>
              <a:rPr lang="en-US" sz="1600" i="1" dirty="0"/>
              <a:t>Annual Review of Sociology</a:t>
            </a:r>
            <a:r>
              <a:rPr lang="en-US" sz="1600" dirty="0"/>
              <a:t>. 2012, vol. 38, pp. 361–377.</a:t>
            </a:r>
            <a:endParaRPr lang="cs-CZ" sz="1600" dirty="0"/>
          </a:p>
          <a:p>
            <a:pPr marL="265113" indent="-85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 err="1"/>
              <a:t>Milanović</a:t>
            </a:r>
            <a:r>
              <a:rPr lang="cs-CZ" sz="1600" dirty="0"/>
              <a:t>, Branko. </a:t>
            </a:r>
            <a:r>
              <a:rPr lang="cs-CZ" sz="1600" i="1" dirty="0" err="1"/>
              <a:t>Global</a:t>
            </a:r>
            <a:r>
              <a:rPr lang="cs-CZ" sz="1600" i="1" dirty="0"/>
              <a:t> </a:t>
            </a:r>
            <a:r>
              <a:rPr lang="cs-CZ" sz="1600" i="1" dirty="0" err="1"/>
              <a:t>Inequality</a:t>
            </a:r>
            <a:r>
              <a:rPr lang="cs-CZ" sz="1600" i="1" dirty="0"/>
              <a:t>: A New Approach </a:t>
            </a:r>
            <a:r>
              <a:rPr lang="cs-CZ" sz="1600" i="1" dirty="0" err="1"/>
              <a:t>for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Age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Globalization</a:t>
            </a:r>
            <a:r>
              <a:rPr lang="cs-CZ" sz="1600" dirty="0"/>
              <a:t>. Cambridge &amp; London: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Belknapp</a:t>
            </a:r>
            <a:r>
              <a:rPr lang="cs-CZ" sz="1600" dirty="0"/>
              <a:t> </a:t>
            </a:r>
            <a:r>
              <a:rPr lang="cs-CZ" sz="1600" dirty="0" err="1"/>
              <a:t>Press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Harvard University </a:t>
            </a:r>
            <a:r>
              <a:rPr lang="cs-CZ" sz="1600" dirty="0" err="1"/>
              <a:t>Press</a:t>
            </a:r>
            <a:r>
              <a:rPr lang="cs-CZ" sz="1600" dirty="0"/>
              <a:t>, 2016.</a:t>
            </a:r>
          </a:p>
          <a:p>
            <a:pPr marL="265113" indent="-85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/>
              <a:t>Prokop, Daniel; </a:t>
            </a:r>
            <a:r>
              <a:rPr lang="cs-CZ" sz="1600" dirty="0" err="1"/>
              <a:t>Tabery</a:t>
            </a:r>
            <a:r>
              <a:rPr lang="cs-CZ" sz="1600" dirty="0"/>
              <a:t>, Paulína; </a:t>
            </a:r>
            <a:r>
              <a:rPr lang="cs-CZ" sz="1600" dirty="0" err="1"/>
              <a:t>Buchtík</a:t>
            </a:r>
            <a:r>
              <a:rPr lang="cs-CZ" sz="1600" dirty="0"/>
              <a:t>, Martin; Dvořák, Tomáš; </a:t>
            </a:r>
            <a:r>
              <a:rPr lang="cs-CZ" sz="1600" dirty="0" err="1"/>
              <a:t>Pilnáček</a:t>
            </a:r>
            <a:r>
              <a:rPr lang="cs-CZ" sz="1600" dirty="0"/>
              <a:t>, Matouš. </a:t>
            </a:r>
            <a:r>
              <a:rPr lang="cs-CZ" sz="1600" i="1" dirty="0"/>
              <a:t>Rozděleni svobodou. Česká společnost po 30 letech</a:t>
            </a:r>
            <a:r>
              <a:rPr lang="cs-CZ" sz="1600" dirty="0"/>
              <a:t>. Praha: Radioservis, 2019.</a:t>
            </a:r>
          </a:p>
          <a:p>
            <a:pPr marL="265113" indent="-85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OECD. </a:t>
            </a:r>
            <a:r>
              <a:rPr lang="en-US" sz="1600" i="1" dirty="0"/>
              <a:t>OECD Data. Income inequality</a:t>
            </a:r>
            <a:r>
              <a:rPr lang="en-US" sz="1600" dirty="0"/>
              <a:t>. 2018. See: </a:t>
            </a:r>
            <a:r>
              <a:rPr lang="en-US" sz="1600" dirty="0">
                <a:hlinkClick r:id="rId2"/>
              </a:rPr>
              <a:t>https://data.oecd.org/inequality/income-inequality.htm#indicator-chart</a:t>
            </a:r>
            <a:r>
              <a:rPr lang="cs-CZ" sz="1600" dirty="0"/>
              <a:t> </a:t>
            </a:r>
            <a:r>
              <a:rPr lang="en-US" sz="1600" dirty="0"/>
              <a:t>(30</a:t>
            </a:r>
            <a:r>
              <a:rPr lang="cs-CZ" sz="1600" dirty="0"/>
              <a:t>.</a:t>
            </a:r>
            <a:r>
              <a:rPr lang="en-US" sz="1600" dirty="0"/>
              <a:t> </a:t>
            </a:r>
            <a:r>
              <a:rPr lang="cs-CZ" sz="1600" dirty="0"/>
              <a:t>března</a:t>
            </a:r>
            <a:r>
              <a:rPr lang="en-US" sz="1600" dirty="0"/>
              <a:t> 2019).</a:t>
            </a:r>
            <a:endParaRPr lang="cs-CZ" sz="1600" dirty="0"/>
          </a:p>
          <a:p>
            <a:pPr marL="265113" indent="-85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 err="1"/>
              <a:t>Urbinati</a:t>
            </a:r>
            <a:r>
              <a:rPr lang="cs-CZ" sz="1600" dirty="0"/>
              <a:t>, Nadia. </a:t>
            </a:r>
            <a:r>
              <a:rPr lang="cs-CZ" sz="1600" i="1" dirty="0"/>
              <a:t>Znetvořená demokracie: mínění, pravda a lid</a:t>
            </a:r>
            <a:r>
              <a:rPr lang="cs-CZ" sz="1600" dirty="0"/>
              <a:t>. Praha: Karolinum, 2018.</a:t>
            </a:r>
          </a:p>
          <a:p>
            <a:pPr marL="265113" indent="-85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/>
              <a:t>Winters, J</a:t>
            </a:r>
            <a:r>
              <a:rPr lang="cs-CZ" sz="1600" dirty="0" err="1"/>
              <a:t>effrey</a:t>
            </a:r>
            <a:r>
              <a:rPr lang="en-GB" sz="1600" dirty="0"/>
              <a:t> A. </a:t>
            </a:r>
            <a:r>
              <a:rPr lang="en-GB" sz="1600" i="1" dirty="0"/>
              <a:t>Oligarchy</a:t>
            </a:r>
            <a:r>
              <a:rPr lang="en-GB" sz="1600" dirty="0"/>
              <a:t>. Cambridge: Cambridge University Press</a:t>
            </a:r>
            <a:r>
              <a:rPr lang="cs-CZ" sz="1600" dirty="0"/>
              <a:t>, 2011</a:t>
            </a:r>
            <a:r>
              <a:rPr lang="en-GB" sz="1600" dirty="0"/>
              <a:t>.</a:t>
            </a:r>
            <a:endParaRPr lang="cs-CZ" sz="1600" dirty="0"/>
          </a:p>
          <a:p>
            <a:pPr marL="265113" indent="-85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1600" dirty="0"/>
          </a:p>
          <a:p>
            <a:pPr marL="265113" indent="-85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b="1" dirty="0"/>
              <a:t>Internetové zdroje:</a:t>
            </a:r>
          </a:p>
          <a:p>
            <a:pPr marL="265113" indent="-85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err="1"/>
              <a:t>Otevřená</a:t>
            </a:r>
            <a:r>
              <a:rPr lang="en-US" sz="1600" dirty="0"/>
              <a:t> </a:t>
            </a:r>
            <a:r>
              <a:rPr lang="en-US" sz="1600" dirty="0" err="1"/>
              <a:t>společnost</a:t>
            </a:r>
            <a:r>
              <a:rPr lang="en-US" sz="1600" dirty="0"/>
              <a:t>, </a:t>
            </a:r>
            <a:r>
              <a:rPr lang="en-US" sz="1600" dirty="0" err="1"/>
              <a:t>o.p.s</a:t>
            </a:r>
            <a:r>
              <a:rPr lang="en-US" sz="1600" dirty="0"/>
              <a:t>. Debt execution map. See: </a:t>
            </a:r>
            <a:r>
              <a:rPr lang="en-US" sz="1600" dirty="0">
                <a:hlinkClick r:id="rId3"/>
              </a:rPr>
              <a:t>http://mapaexekuci.cz/</a:t>
            </a:r>
            <a:r>
              <a:rPr lang="cs-CZ" sz="1600" dirty="0"/>
              <a:t> </a:t>
            </a:r>
            <a:r>
              <a:rPr lang="en-US" sz="1600" dirty="0"/>
              <a:t>(30 March 2019).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8913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A5A28-7005-4B5F-8E51-E77266AD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vystoupení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3E2505-D74E-47CA-98AB-7A11A3CBB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Co je to politické sociologie?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Transformace v politice a jejich příčiny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Sociální struktura Česka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Elity, nebo oligarchie?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Teorie oligarchie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53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A8CB5-D612-4A51-B25A-22C81F09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Moderní společnost a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BF889B-4F32-4518-81B1-6CC19005F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77025" cy="4351338"/>
          </a:xfrm>
        </p:spPr>
        <p:txBody>
          <a:bodyPr anchor="ctr">
            <a:normAutofit fontScale="92500" lnSpcReduction="10000"/>
          </a:bodyPr>
          <a:lstStyle/>
          <a:p>
            <a:r>
              <a:rPr lang="cs-CZ" dirty="0"/>
              <a:t>modernita</a:t>
            </a:r>
          </a:p>
          <a:p>
            <a:r>
              <a:rPr lang="cs-CZ" dirty="0"/>
              <a:t>společnost a politika</a:t>
            </a:r>
          </a:p>
          <a:p>
            <a:endParaRPr lang="cs-CZ" b="1" dirty="0"/>
          </a:p>
          <a:p>
            <a:r>
              <a:rPr lang="cs-CZ" dirty="0"/>
              <a:t>sociální struktura moderní společnosti</a:t>
            </a:r>
          </a:p>
          <a:p>
            <a:r>
              <a:rPr lang="cs-CZ" dirty="0"/>
              <a:t>vývoj po roce 1945: zlatá éra kapitalismu</a:t>
            </a:r>
          </a:p>
          <a:p>
            <a:endParaRPr lang="cs-CZ" dirty="0"/>
          </a:p>
          <a:p>
            <a:r>
              <a:rPr lang="cs-CZ" dirty="0"/>
              <a:t>demokracie:</a:t>
            </a:r>
          </a:p>
          <a:p>
            <a:pPr lvl="1"/>
            <a:r>
              <a:rPr lang="cs-CZ" dirty="0"/>
              <a:t>jediná globálně rozšířená forma vládnutí</a:t>
            </a:r>
          </a:p>
          <a:p>
            <a:pPr lvl="1"/>
            <a:r>
              <a:rPr lang="cs-CZ" dirty="0"/>
              <a:t>tzv. </a:t>
            </a:r>
            <a:r>
              <a:rPr lang="cs-CZ" dirty="0" err="1"/>
              <a:t>diarchická</a:t>
            </a:r>
            <a:r>
              <a:rPr lang="cs-CZ" dirty="0"/>
              <a:t> struktura: vůle (volby) a mínění (postoje, názory, zájmy)</a:t>
            </a:r>
          </a:p>
          <a:p>
            <a:pPr lvl="1"/>
            <a:r>
              <a:rPr lang="cs-CZ" dirty="0"/>
              <a:t>procedurální charakter demokracie – pluralismus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93C0AC7-D778-4192-94D1-CE3585301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834230"/>
            <a:ext cx="3419475" cy="43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0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1C9056-0757-450F-854B-71811944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Elity, anebo třídy?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964077-DE74-4F72-9EC2-334E9DB58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cs-CZ" dirty="0"/>
              <a:t>třída, třídní struktura </a:t>
            </a:r>
          </a:p>
          <a:p>
            <a:pPr lvl="1"/>
            <a:r>
              <a:rPr lang="cs-CZ" dirty="0"/>
              <a:t>již u </a:t>
            </a:r>
            <a:r>
              <a:rPr lang="cs-CZ" dirty="0" err="1"/>
              <a:t>fran</a:t>
            </a:r>
            <a:r>
              <a:rPr lang="cs-CZ" dirty="0"/>
              <a:t>. historiků (</a:t>
            </a:r>
            <a:r>
              <a:rPr lang="cs-CZ" dirty="0" err="1"/>
              <a:t>Thierry</a:t>
            </a:r>
            <a:r>
              <a:rPr lang="cs-CZ" dirty="0"/>
              <a:t>, </a:t>
            </a:r>
            <a:r>
              <a:rPr lang="cs-CZ" dirty="0" err="1"/>
              <a:t>Guizot</a:t>
            </a:r>
            <a:r>
              <a:rPr lang="cs-CZ" dirty="0"/>
              <a:t>, </a:t>
            </a:r>
            <a:r>
              <a:rPr lang="cs-CZ" dirty="0" err="1"/>
              <a:t>Mignet</a:t>
            </a:r>
            <a:r>
              <a:rPr lang="cs-CZ" dirty="0"/>
              <a:t>), polit. ekonomů; Marx, Weber</a:t>
            </a:r>
          </a:p>
          <a:p>
            <a:pPr lvl="1"/>
            <a:r>
              <a:rPr lang="cs-CZ" dirty="0"/>
              <a:t>vrstva – </a:t>
            </a:r>
            <a:r>
              <a:rPr lang="cs-CZ" dirty="0" err="1"/>
              <a:t>strata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modely:</a:t>
            </a:r>
          </a:p>
          <a:p>
            <a:pPr lvl="2"/>
            <a:r>
              <a:rPr lang="cs-CZ" dirty="0"/>
              <a:t>dichotomický: dvě skupiny soupeřící o moc; např. R. </a:t>
            </a:r>
            <a:r>
              <a:rPr lang="cs-CZ" dirty="0" err="1"/>
              <a:t>Dahrendorf</a:t>
            </a:r>
            <a:r>
              <a:rPr lang="cs-CZ" dirty="0"/>
              <a:t>: překrytí s vlastníky výrobních kapacit jen dočasně; </a:t>
            </a:r>
          </a:p>
          <a:p>
            <a:pPr lvl="2"/>
            <a:r>
              <a:rPr lang="cs-CZ" dirty="0"/>
              <a:t>gradační: více skupin; často mohutnější</a:t>
            </a:r>
          </a:p>
          <a:p>
            <a:pPr lvl="2"/>
            <a:r>
              <a:rPr lang="cs-CZ" dirty="0"/>
              <a:t>funkcionální: důraz na spolupráci</a:t>
            </a:r>
          </a:p>
          <a:p>
            <a:endParaRPr lang="cs-CZ"/>
          </a:p>
          <a:p>
            <a:endParaRPr lang="cs-CZ" dirty="0"/>
          </a:p>
          <a:p>
            <a:r>
              <a:rPr lang="cs-CZ" dirty="0"/>
              <a:t>elita</a:t>
            </a:r>
          </a:p>
          <a:p>
            <a:pPr lvl="1"/>
            <a:r>
              <a:rPr lang="cs-CZ" dirty="0"/>
              <a:t>původně pro předměty mimořádné kvality</a:t>
            </a:r>
          </a:p>
          <a:p>
            <a:pPr lvl="1"/>
            <a:r>
              <a:rPr lang="cs-CZ" dirty="0"/>
              <a:t>18./19. stol.: spol. skupiny: nejlepší</a:t>
            </a:r>
          </a:p>
          <a:p>
            <a:pPr lvl="1"/>
            <a:r>
              <a:rPr lang="cs-CZ" dirty="0"/>
              <a:t>již u Platóna</a:t>
            </a:r>
          </a:p>
          <a:p>
            <a:pPr lvl="1"/>
            <a:r>
              <a:rPr lang="cs-CZ" dirty="0"/>
              <a:t>Marx, </a:t>
            </a:r>
            <a:r>
              <a:rPr lang="cs-CZ" dirty="0" err="1"/>
              <a:t>Mosca</a:t>
            </a:r>
            <a:r>
              <a:rPr lang="cs-CZ" dirty="0"/>
              <a:t> (vládnoucí třída), </a:t>
            </a:r>
          </a:p>
          <a:p>
            <a:pPr lvl="1"/>
            <a:r>
              <a:rPr lang="cs-CZ" dirty="0" err="1"/>
              <a:t>Pareto</a:t>
            </a:r>
            <a:r>
              <a:rPr lang="cs-CZ" dirty="0"/>
              <a:t> (v pestrosti oblastí lidské činnosti)</a:t>
            </a:r>
          </a:p>
          <a:p>
            <a:pPr lvl="2"/>
            <a:r>
              <a:rPr lang="cs-CZ" dirty="0"/>
              <a:t>vyšší vrstva: vládnoucí × nevládnoucí</a:t>
            </a:r>
          </a:p>
          <a:p>
            <a:pPr lvl="2"/>
            <a:r>
              <a:rPr lang="cs-CZ" dirty="0"/>
              <a:t>nižší vrstva</a:t>
            </a:r>
          </a:p>
          <a:p>
            <a:pPr lvl="2"/>
            <a:r>
              <a:rPr lang="cs-CZ" dirty="0"/>
              <a:t>model cirkulace elit</a:t>
            </a:r>
          </a:p>
          <a:p>
            <a:pPr lvl="1"/>
            <a:r>
              <a:rPr lang="cs-CZ" dirty="0"/>
              <a:t>i kritická analýza elity: např. C. </a:t>
            </a:r>
            <a:r>
              <a:rPr lang="cs-CZ" dirty="0" err="1"/>
              <a:t>Wright</a:t>
            </a:r>
            <a:r>
              <a:rPr lang="cs-CZ" dirty="0"/>
              <a:t> </a:t>
            </a:r>
            <a:r>
              <a:rPr lang="cs-CZ" dirty="0" err="1"/>
              <a:t>Mills</a:t>
            </a:r>
            <a:r>
              <a:rPr lang="cs-CZ" dirty="0"/>
              <a:t> (1950s)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8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88235-3E75-48D9-A9AE-9C1EFED9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v politice/demokracii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6481C-F68C-4305-BF16-B60D4DDC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cs-CZ" dirty="0"/>
              <a:t>krize, problémy nebo transformace?</a:t>
            </a:r>
          </a:p>
          <a:p>
            <a:endParaRPr lang="cs-CZ" dirty="0"/>
          </a:p>
          <a:p>
            <a:r>
              <a:rPr lang="cs-CZ" b="1" dirty="0"/>
              <a:t>projevy</a:t>
            </a:r>
            <a:r>
              <a:rPr lang="cs-CZ" dirty="0"/>
              <a:t>: pokles legitimity polit. režimu (?), klesající volební účast, klesající organizovanost, klesající význam stranictví a dalších politických forem apod.</a:t>
            </a:r>
          </a:p>
          <a:p>
            <a:endParaRPr lang="cs-CZ" dirty="0"/>
          </a:p>
          <a:p>
            <a:r>
              <a:rPr lang="cs-CZ" dirty="0"/>
              <a:t>Nadia </a:t>
            </a:r>
            <a:r>
              <a:rPr lang="cs-CZ" dirty="0" err="1"/>
              <a:t>Urbinati</a:t>
            </a:r>
            <a:r>
              <a:rPr lang="cs-CZ" dirty="0"/>
              <a:t> (</a:t>
            </a:r>
            <a:r>
              <a:rPr lang="cs-CZ" i="1" dirty="0"/>
              <a:t>Znetvořená demokracie</a:t>
            </a:r>
            <a:r>
              <a:rPr lang="cs-CZ" dirty="0"/>
              <a:t>, 2014): dnešní demokracie zažívá 3 formy deformací:</a:t>
            </a:r>
          </a:p>
          <a:p>
            <a:pPr lvl="1"/>
            <a:r>
              <a:rPr lang="cs-CZ" dirty="0"/>
              <a:t>epistemická transformace: tlak na </a:t>
            </a:r>
            <a:r>
              <a:rPr lang="cs-CZ" b="1" dirty="0" err="1"/>
              <a:t>expertokracii</a:t>
            </a:r>
            <a:endParaRPr lang="cs-CZ" b="1" dirty="0"/>
          </a:p>
          <a:p>
            <a:pPr lvl="1"/>
            <a:r>
              <a:rPr lang="cs-CZ" b="1" dirty="0"/>
              <a:t>populismus</a:t>
            </a:r>
            <a:r>
              <a:rPr lang="cs-CZ" dirty="0"/>
              <a:t>: tlak na jednotu (lidu a/nebo vůdce); polarizace a redukce pluralismu</a:t>
            </a:r>
          </a:p>
          <a:p>
            <a:pPr lvl="1"/>
            <a:r>
              <a:rPr lang="cs-CZ" b="1" dirty="0"/>
              <a:t>plebiscitarismus publika</a:t>
            </a:r>
            <a:r>
              <a:rPr lang="cs-CZ" dirty="0"/>
              <a:t>: občan jako člen publika; teorie okulární demokracie</a:t>
            </a:r>
          </a:p>
          <a:p>
            <a:endParaRPr lang="cs-CZ" dirty="0"/>
          </a:p>
          <a:p>
            <a:r>
              <a:rPr lang="cs-CZ" dirty="0"/>
              <a:t>společné znaky: </a:t>
            </a:r>
          </a:p>
          <a:p>
            <a:pPr lvl="1"/>
            <a:r>
              <a:rPr lang="cs-CZ" dirty="0"/>
              <a:t>nedůvěra k establishmentu či elitám (včetně médií) a k procesu vládnutí </a:t>
            </a:r>
          </a:p>
          <a:p>
            <a:pPr lvl="1"/>
            <a:r>
              <a:rPr lang="cs-CZ" dirty="0"/>
              <a:t>tendence přimykání se k výrazným vůdcům</a:t>
            </a:r>
          </a:p>
        </p:txBody>
      </p:sp>
    </p:spTree>
    <p:extLst>
      <p:ext uri="{BB962C8B-B14F-4D97-AF65-F5344CB8AC3E}">
        <p14:creationId xmlns:p14="http://schemas.microsoft.com/office/powerpoint/2010/main" val="29156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9B89D3-70EB-408C-8D38-BC2D70CF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Sociálně-ekonomické příčiny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776392-DDC4-442E-9C23-575DC1476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58636" cy="4445521"/>
          </a:xfrm>
        </p:spPr>
        <p:txBody>
          <a:bodyPr anchor="ctr"/>
          <a:lstStyle/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" dirty="0"/>
              <a:t>otázka globálních nerovností – stagnující globální střední třída (Milanović 2016)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" dirty="0"/>
              <a:t>vzestup super-bohatých a jejich vliv v politice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cs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" dirty="0"/>
              <a:t>sociálně-ekonomické nerovnosti (GINI Česka = 0,25)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" dirty="0"/>
              <a:t>(sociální) exkluze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" dirty="0"/>
              <a:t>role intelektuálních či kulturních elit a vztah mezi elitami a lidem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6043D4-1C4A-4C2B-9B12-AAD13372E0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13973" y="2042141"/>
            <a:ext cx="4339827" cy="39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7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45B0F8-EE47-428F-9D80-7BA736F0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Sociálně-ekonomické příčiny (</a:t>
            </a:r>
            <a:r>
              <a:rPr lang="cs-CZ" dirty="0" err="1"/>
              <a:t>pokr</a:t>
            </a:r>
            <a:r>
              <a:rPr lang="cs-CZ" dirty="0"/>
              <a:t>.)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9E5E5A-B8B3-4231-8FFA-D03268D49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298" y="2151989"/>
            <a:ext cx="4823502" cy="358473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7F37E09-1A8D-42BF-80EB-E6BE77D27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4" y="1916535"/>
            <a:ext cx="5750648" cy="40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4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2CFE2-F55D-4E8E-B51D-77776831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struktura Česka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B6E6CB-ECA3-4492-A4C2-518520913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10824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/>
              <a:t>Výzkum (</a:t>
            </a:r>
            <a:r>
              <a:rPr lang="cs-CZ" sz="1800" dirty="0" err="1"/>
              <a:t>Buchtík</a:t>
            </a:r>
            <a:r>
              <a:rPr lang="cs-CZ" sz="1800" dirty="0"/>
              <a:t>, Prokop et al. 2019).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78BFF32-42AA-4499-A485-154996905E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19962" y="2136450"/>
            <a:ext cx="8352075" cy="3877670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B8F2FD17-085D-4F44-B9FB-DF4603494494}"/>
              </a:ext>
            </a:extLst>
          </p:cNvPr>
          <p:cNvSpPr txBox="1">
            <a:spLocks/>
          </p:cNvSpPr>
          <p:nvPr/>
        </p:nvSpPr>
        <p:spPr>
          <a:xfrm>
            <a:off x="838199" y="6014120"/>
            <a:ext cx="10515600" cy="310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err="1"/>
              <a:t>Ot</a:t>
            </a:r>
            <a:r>
              <a:rPr lang="cs-CZ" sz="1800" dirty="0"/>
              <a:t>.: co elity?</a:t>
            </a:r>
          </a:p>
        </p:txBody>
      </p:sp>
    </p:spTree>
    <p:extLst>
      <p:ext uri="{BB962C8B-B14F-4D97-AF65-F5344CB8AC3E}">
        <p14:creationId xmlns:p14="http://schemas.microsoft.com/office/powerpoint/2010/main" val="217784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F3F02-33F1-4E1C-8A6B-D7AE6E19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Elity, nebo oligarchie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699018-2B75-47C9-A413-DDFE0ED2B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1799" cy="4244307"/>
          </a:xfrm>
        </p:spPr>
        <p:txBody>
          <a:bodyPr anchor="ctr">
            <a:normAutofit fontScale="92500" lnSpcReduction="10000"/>
          </a:bodyPr>
          <a:lstStyle/>
          <a:p>
            <a:r>
              <a:rPr lang="cs-CZ" dirty="0"/>
              <a:t>elita: lidé u moci a u zdrojů</a:t>
            </a:r>
          </a:p>
          <a:p>
            <a:r>
              <a:rPr lang="cs-CZ" dirty="0"/>
              <a:t>S. R. </a:t>
            </a:r>
            <a:r>
              <a:rPr lang="cs-CZ" dirty="0" err="1"/>
              <a:t>Khan</a:t>
            </a:r>
            <a:r>
              <a:rPr lang="cs-CZ" dirty="0"/>
              <a:t>: </a:t>
            </a:r>
            <a:r>
              <a:rPr lang="en-US" dirty="0"/>
              <a:t>„</a:t>
            </a:r>
            <a:r>
              <a:rPr lang="cs-CZ" dirty="0"/>
              <a:t>Studovat elity … znamená analyzovat kontrolu, význam a rozložení zdrojů</a:t>
            </a:r>
            <a:r>
              <a:rPr lang="en-US" dirty="0"/>
              <a:t>.“ </a:t>
            </a:r>
            <a:r>
              <a:rPr lang="cs-CZ" dirty="0"/>
              <a:t>(</a:t>
            </a:r>
            <a:r>
              <a:rPr lang="cs-CZ" dirty="0" err="1"/>
              <a:t>Khan</a:t>
            </a:r>
            <a:r>
              <a:rPr lang="cs-CZ" dirty="0"/>
              <a:t> 2012, s. 362)</a:t>
            </a:r>
          </a:p>
          <a:p>
            <a:r>
              <a:rPr lang="cs-CZ" dirty="0"/>
              <a:t>Zdroje:</a:t>
            </a:r>
          </a:p>
          <a:p>
            <a:pPr lvl="1"/>
            <a:r>
              <a:rPr lang="cs-CZ" dirty="0"/>
              <a:t>politické</a:t>
            </a:r>
          </a:p>
          <a:p>
            <a:pPr lvl="1"/>
            <a:r>
              <a:rPr lang="cs-CZ" dirty="0"/>
              <a:t>ekonomické</a:t>
            </a:r>
          </a:p>
          <a:p>
            <a:pPr lvl="1"/>
            <a:r>
              <a:rPr lang="cs-CZ" dirty="0"/>
              <a:t>kulturní</a:t>
            </a:r>
          </a:p>
          <a:p>
            <a:pPr lvl="1"/>
            <a:r>
              <a:rPr lang="cs-CZ" dirty="0"/>
              <a:t>sociální sítě</a:t>
            </a:r>
          </a:p>
          <a:p>
            <a:pPr lvl="1"/>
            <a:r>
              <a:rPr lang="cs-CZ" dirty="0"/>
              <a:t>vědění</a:t>
            </a:r>
          </a:p>
          <a:p>
            <a:r>
              <a:rPr lang="cs-CZ" dirty="0"/>
              <a:t>podle </a:t>
            </a:r>
            <a:r>
              <a:rPr lang="cs-CZ" dirty="0" err="1"/>
              <a:t>Buchtíka</a:t>
            </a:r>
            <a:r>
              <a:rPr lang="cs-CZ" dirty="0"/>
              <a:t> et al. v ČR cca 0,5 až 1 %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5463CA-C096-4091-B3AC-A75AE7B38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89" y="1825625"/>
            <a:ext cx="3623511" cy="3992851"/>
          </a:xfrm>
          <a:prstGeom prst="rect">
            <a:avLst/>
          </a:prstGeom>
        </p:spPr>
      </p:pic>
      <p:sp>
        <p:nvSpPr>
          <p:cNvPr id="5" name="Oval 3">
            <a:extLst>
              <a:ext uri="{FF2B5EF4-FFF2-40B4-BE49-F238E27FC236}">
                <a16:creationId xmlns:a16="http://schemas.microsoft.com/office/drawing/2014/main" id="{242B2D7D-0AAE-4CE8-AD2D-D8B0AD113D02}"/>
              </a:ext>
            </a:extLst>
          </p:cNvPr>
          <p:cNvSpPr/>
          <p:nvPr/>
        </p:nvSpPr>
        <p:spPr>
          <a:xfrm>
            <a:off x="7445541" y="4022963"/>
            <a:ext cx="3567364" cy="218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F2D00-B131-4CF1-93C9-4AD98B14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Exekuce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F121D6-F02B-46F5-961C-66B7711E8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07EE79D5-5063-476C-AC5C-A05E1DE02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1607115"/>
            <a:ext cx="9953625" cy="47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643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962</Words>
  <Application>Microsoft Office PowerPoint</Application>
  <PresentationFormat>Širokoúhlá obrazovka</PresentationFormat>
  <Paragraphs>164</Paragraphs>
  <Slides>19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Liberation Serif</vt:lpstr>
      <vt:lpstr>Times New Roman</vt:lpstr>
      <vt:lpstr>Motiv Office</vt:lpstr>
      <vt:lpstr>Elity, oligarchie a demokracie</vt:lpstr>
      <vt:lpstr>Moderní společnost a politika</vt:lpstr>
      <vt:lpstr>Elity, anebo třídy?</vt:lpstr>
      <vt:lpstr>Transformace v politice/demokracii</vt:lpstr>
      <vt:lpstr>Sociálně-ekonomické příčiny</vt:lpstr>
      <vt:lpstr>Sociálně-ekonomické příčiny (pokr.)</vt:lpstr>
      <vt:lpstr>Sociální struktura Česka</vt:lpstr>
      <vt:lpstr>Elity, nebo oligarchie</vt:lpstr>
      <vt:lpstr>Exekuce</vt:lpstr>
      <vt:lpstr>Teorie oligarchie</vt:lpstr>
      <vt:lpstr>Teorie oligarchie (pokr.)</vt:lpstr>
      <vt:lpstr>Operacionalizace teorie oligarchie v českém kontextu</vt:lpstr>
      <vt:lpstr># 3 Mediální moc</vt:lpstr>
      <vt:lpstr># 3 Mediální moc</vt:lpstr>
      <vt:lpstr>MPI pro Česko</vt:lpstr>
      <vt:lpstr>Závěr</vt:lpstr>
      <vt:lpstr>Prezentace aplikace PowerPoint</vt:lpstr>
      <vt:lpstr>Zdroje</vt:lpstr>
      <vt:lpstr>Program vystoupení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Elity, oligarchie a demokracie</dc:title>
  <dc:creator>Ondřej Lánský</dc:creator>
  <cp:lastModifiedBy>Ondřej Lánský</cp:lastModifiedBy>
  <cp:revision>24</cp:revision>
  <dcterms:created xsi:type="dcterms:W3CDTF">2021-10-07T16:01:19Z</dcterms:created>
  <dcterms:modified xsi:type="dcterms:W3CDTF">2022-07-14T10:03:50Z</dcterms:modified>
</cp:coreProperties>
</file>