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8"/>
  </p:notesMasterIdLst>
  <p:sldIdLst>
    <p:sldId id="257" r:id="rId3"/>
    <p:sldId id="274" r:id="rId4"/>
    <p:sldId id="263" r:id="rId5"/>
    <p:sldId id="264" r:id="rId6"/>
    <p:sldId id="265" r:id="rId7"/>
    <p:sldId id="266" r:id="rId8"/>
    <p:sldId id="267" r:id="rId9"/>
    <p:sldId id="275" r:id="rId10"/>
    <p:sldId id="268" r:id="rId11"/>
    <p:sldId id="269" r:id="rId12"/>
    <p:sldId id="270" r:id="rId13"/>
    <p:sldId id="271" r:id="rId14"/>
    <p:sldId id="272" r:id="rId15"/>
    <p:sldId id="258" r:id="rId16"/>
    <p:sldId id="273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3D19"/>
    <a:srgbClr val="FFFE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44"/>
    <p:restoredTop sz="94647"/>
  </p:normalViewPr>
  <p:slideViewPr>
    <p:cSldViewPr snapToGrid="0" snapToObjects="1">
      <p:cViewPr>
        <p:scale>
          <a:sx n="62" d="100"/>
          <a:sy n="62" d="100"/>
        </p:scale>
        <p:origin x="-1118" y="-6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objekt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F4C95-9F39-B34F-99A8-3DCCD0916A1A}" type="datetimeFigureOut">
              <a:rPr lang="cs-CZ" smtClean="0"/>
              <a:pPr/>
              <a:t>12.09.2022</a:t>
            </a:fld>
            <a:endParaRPr lang="cs-CZ"/>
          </a:p>
        </p:txBody>
      </p:sp>
      <p:sp>
        <p:nvSpPr>
          <p:cNvPr id="4" name="Zástupný objekt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objekt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objekt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objekt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E7553-F109-0244-AF03-C6E6D57FEED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8393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41B15F9-5080-7F41-BB72-8263BD98B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2C6A21B3-5821-4D4D-BC7C-7768EAD3C7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objekt pro datum 3">
            <a:extLst>
              <a:ext uri="{FF2B5EF4-FFF2-40B4-BE49-F238E27FC236}">
                <a16:creationId xmlns:a16="http://schemas.microsoft.com/office/drawing/2014/main" xmlns="" id="{B5A9BD62-73D1-5149-A2D3-24431ADBC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1476-7C51-6A49-9A05-7390298130D5}" type="datetime4">
              <a:rPr lang="cs-CZ" smtClean="0"/>
              <a:pPr/>
              <a:t>12. září 2022</a:t>
            </a:fld>
            <a:endParaRPr lang="cs-CZ"/>
          </a:p>
        </p:txBody>
      </p:sp>
      <p:sp>
        <p:nvSpPr>
          <p:cNvPr id="5" name="Zástupný objekt pro zápatí 4">
            <a:extLst>
              <a:ext uri="{FF2B5EF4-FFF2-40B4-BE49-F238E27FC236}">
                <a16:creationId xmlns:a16="http://schemas.microsoft.com/office/drawing/2014/main" xmlns="" id="{A7D0ECDC-9C10-DD4E-ADD5-C582940C6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7" name="Zástupný objekt pro číslo snímku 5">
            <a:extLst>
              <a:ext uri="{FF2B5EF4-FFF2-40B4-BE49-F238E27FC236}">
                <a16:creationId xmlns:a16="http://schemas.microsoft.com/office/drawing/2014/main" xmlns="" id="{D8673B14-4883-9541-A892-EC9434F50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6159127"/>
            <a:ext cx="1224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E1152-3857-9B46-A5BD-B0888333B2D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712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EDAA02B-4E82-3E4F-9321-C1C71804E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jekt pro svislý text 2">
            <a:extLst>
              <a:ext uri="{FF2B5EF4-FFF2-40B4-BE49-F238E27FC236}">
                <a16:creationId xmlns:a16="http://schemas.microsoft.com/office/drawing/2014/main" xmlns="" id="{18016B00-5121-BD4A-8F9D-0DD3A6C8D1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jekt pro datum 3">
            <a:extLst>
              <a:ext uri="{FF2B5EF4-FFF2-40B4-BE49-F238E27FC236}">
                <a16:creationId xmlns:a16="http://schemas.microsoft.com/office/drawing/2014/main" xmlns="" id="{01945939-8829-6D41-8637-48AC9DE09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1246-EE68-9143-AF54-93E560EA4BE2}" type="datetime4">
              <a:rPr lang="cs-CZ" smtClean="0"/>
              <a:pPr/>
              <a:t>12. září 2022</a:t>
            </a:fld>
            <a:endParaRPr lang="cs-CZ"/>
          </a:p>
        </p:txBody>
      </p:sp>
      <p:sp>
        <p:nvSpPr>
          <p:cNvPr id="5" name="Zástupný objekt pro zápatí 4">
            <a:extLst>
              <a:ext uri="{FF2B5EF4-FFF2-40B4-BE49-F238E27FC236}">
                <a16:creationId xmlns:a16="http://schemas.microsoft.com/office/drawing/2014/main" xmlns="" id="{663E97C4-2AB6-DF43-9D79-9C87E93AA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6" name="Zástupný objekt pro číslo snímku 5">
            <a:extLst>
              <a:ext uri="{FF2B5EF4-FFF2-40B4-BE49-F238E27FC236}">
                <a16:creationId xmlns:a16="http://schemas.microsoft.com/office/drawing/2014/main" xmlns="" id="{953BE16B-7846-E546-AC24-F76A2EA69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074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F339D1B3-6403-BD48-8EBB-0F7D089F9C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jekt pro svislý text 2">
            <a:extLst>
              <a:ext uri="{FF2B5EF4-FFF2-40B4-BE49-F238E27FC236}">
                <a16:creationId xmlns:a16="http://schemas.microsoft.com/office/drawing/2014/main" xmlns="" id="{2F3B68B1-6527-FD46-B9CF-CBF9E3F6F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39300" y="365125"/>
            <a:ext cx="7433199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jekt pro datum 3">
            <a:extLst>
              <a:ext uri="{FF2B5EF4-FFF2-40B4-BE49-F238E27FC236}">
                <a16:creationId xmlns:a16="http://schemas.microsoft.com/office/drawing/2014/main" xmlns="" id="{22D9F790-8952-9740-840A-16B841B65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67B4-FC38-F542-858D-109320AEE0EE}" type="datetime4">
              <a:rPr lang="cs-CZ" smtClean="0"/>
              <a:pPr/>
              <a:t>12. září 2022</a:t>
            </a:fld>
            <a:endParaRPr lang="cs-CZ"/>
          </a:p>
        </p:txBody>
      </p:sp>
      <p:sp>
        <p:nvSpPr>
          <p:cNvPr id="5" name="Zástupný objekt pro zápatí 4">
            <a:extLst>
              <a:ext uri="{FF2B5EF4-FFF2-40B4-BE49-F238E27FC236}">
                <a16:creationId xmlns:a16="http://schemas.microsoft.com/office/drawing/2014/main" xmlns="" id="{8691AB12-86A2-A348-BE6F-B07453814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6" name="Zástupný objekt pro číslo snímku 5">
            <a:extLst>
              <a:ext uri="{FF2B5EF4-FFF2-40B4-BE49-F238E27FC236}">
                <a16:creationId xmlns:a16="http://schemas.microsoft.com/office/drawing/2014/main" xmlns="" id="{0769407B-B8ED-7244-A5BF-5B21FD97A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945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xmlns="" id="{A8F547FA-D721-4F45-935B-1D793C864D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10904" y="2064524"/>
            <a:ext cx="5266008" cy="203939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>
                <a:solidFill>
                  <a:srgbClr val="E13E19"/>
                </a:solidFill>
                <a:latin typeface="+mn-lt"/>
              </a:defRPr>
            </a:lvl1pPr>
          </a:lstStyle>
          <a:p>
            <a:r>
              <a:rPr lang="cs-CZ" dirty="0"/>
              <a:t>Hlavní název prezentace</a:t>
            </a:r>
            <a:br>
              <a:rPr lang="cs-CZ" dirty="0"/>
            </a:br>
            <a:endParaRPr lang="cs-CZ" dirty="0"/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xmlns="" id="{007A5205-E983-C343-B169-E4246718B7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0903" y="3758772"/>
            <a:ext cx="5631766" cy="83938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E13E1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Podnázev prezentace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Autor, datum, a další </a:t>
            </a:r>
            <a:r>
              <a:rPr lang="cs-CZ" dirty="0" err="1"/>
              <a:t>info</a:t>
            </a:r>
            <a:endParaRPr lang="cs-CZ" dirty="0"/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6120CDCE-1086-234D-8DD4-AA16527637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 rot="10800000">
            <a:off x="5537183" y="2209593"/>
            <a:ext cx="520700" cy="13589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992B7092-9D72-D04A-94A1-15B44DA31E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11604" y="758237"/>
            <a:ext cx="38100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75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2">
            <a:extLst>
              <a:ext uri="{FF2B5EF4-FFF2-40B4-BE49-F238E27FC236}">
                <a16:creationId xmlns:a16="http://schemas.microsoft.com/office/drawing/2014/main" xmlns="" id="{E2A0CDDD-7100-9549-869F-98A5CFA23D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79340" y="2268886"/>
            <a:ext cx="3119549" cy="2185969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E13E1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Kontakt</a:t>
            </a:r>
          </a:p>
          <a:p>
            <a:r>
              <a:rPr lang="cs-CZ" dirty="0"/>
              <a:t>Rozloučení, poděkování</a:t>
            </a:r>
          </a:p>
          <a:p>
            <a:r>
              <a:rPr lang="cs-CZ" dirty="0"/>
              <a:t>ROK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A4BC95BE-0788-754E-A192-F0ED3108E1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7179171" y="2971007"/>
            <a:ext cx="325037" cy="84826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916809AA-308B-8B4D-B415-67FC93D481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0855" y="2851655"/>
            <a:ext cx="11176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7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C737CE7-173B-C44F-8C14-690B0E5ED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5D79829-62CB-E045-97C3-DBD5AFFCA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jekt pro datum 3">
            <a:extLst>
              <a:ext uri="{FF2B5EF4-FFF2-40B4-BE49-F238E27FC236}">
                <a16:creationId xmlns:a16="http://schemas.microsoft.com/office/drawing/2014/main" xmlns="" id="{75EF4690-AEA7-A04C-9619-F9C3ED846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A6BF-B757-134D-8CAD-87E29F4F2BA7}" type="datetime4">
              <a:rPr lang="cs-CZ" smtClean="0"/>
              <a:pPr/>
              <a:t>12. září 2022</a:t>
            </a:fld>
            <a:endParaRPr lang="cs-CZ"/>
          </a:p>
        </p:txBody>
      </p:sp>
      <p:sp>
        <p:nvSpPr>
          <p:cNvPr id="5" name="Zástupný objekt pro zápatí 4">
            <a:extLst>
              <a:ext uri="{FF2B5EF4-FFF2-40B4-BE49-F238E27FC236}">
                <a16:creationId xmlns:a16="http://schemas.microsoft.com/office/drawing/2014/main" xmlns="" id="{FD583B61-7AB0-9145-A4C2-CDF3534E2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6" name="Zástupný objekt pro číslo snímku 5">
            <a:extLst>
              <a:ext uri="{FF2B5EF4-FFF2-40B4-BE49-F238E27FC236}">
                <a16:creationId xmlns:a16="http://schemas.microsoft.com/office/drawing/2014/main" xmlns="" id="{46E158B9-18B2-6C46-8363-ACAF1D78B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981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7E54F4B-D253-5449-AB1F-DC45A5F64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300" y="1709738"/>
            <a:ext cx="1020814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FA8ACD91-9320-A54D-A00B-0E31B3130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9300" y="4589463"/>
            <a:ext cx="102081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objekt pro datum 3">
            <a:extLst>
              <a:ext uri="{FF2B5EF4-FFF2-40B4-BE49-F238E27FC236}">
                <a16:creationId xmlns:a16="http://schemas.microsoft.com/office/drawing/2014/main" xmlns="" id="{540C7645-9C4E-2242-B8D2-2093AB40E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A5D2-C183-1B40-ADC4-E3ED0B7101B5}" type="datetime4">
              <a:rPr lang="cs-CZ" smtClean="0"/>
              <a:pPr/>
              <a:t>12. září 2022</a:t>
            </a:fld>
            <a:endParaRPr lang="cs-CZ"/>
          </a:p>
        </p:txBody>
      </p:sp>
      <p:sp>
        <p:nvSpPr>
          <p:cNvPr id="5" name="Zástupný objekt pro zápatí 4">
            <a:extLst>
              <a:ext uri="{FF2B5EF4-FFF2-40B4-BE49-F238E27FC236}">
                <a16:creationId xmlns:a16="http://schemas.microsoft.com/office/drawing/2014/main" xmlns="" id="{C1C1C30B-79D0-1A4C-BDDF-AAAC482BD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6" name="Zástupný objekt pro číslo snímku 5">
            <a:extLst>
              <a:ext uri="{FF2B5EF4-FFF2-40B4-BE49-F238E27FC236}">
                <a16:creationId xmlns:a16="http://schemas.microsoft.com/office/drawing/2014/main" xmlns="" id="{49E4B6F3-5E6B-214E-8D78-98DE2AB9A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3771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607E729-EA84-CA4A-B1A4-D5F239D42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F505B52-5823-6D48-8595-0E720ABC68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5626" y="1844675"/>
            <a:ext cx="5046406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objekt pro datum 4">
            <a:extLst>
              <a:ext uri="{FF2B5EF4-FFF2-40B4-BE49-F238E27FC236}">
                <a16:creationId xmlns:a16="http://schemas.microsoft.com/office/drawing/2014/main" xmlns="" id="{388E6123-9229-BB46-BF6E-427C685E2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6F03-4AE5-4540-B4F5-6A166FF3E9EE}" type="datetime4">
              <a:rPr lang="cs-CZ" smtClean="0"/>
              <a:pPr/>
              <a:t>12. září 2022</a:t>
            </a:fld>
            <a:endParaRPr lang="cs-CZ"/>
          </a:p>
        </p:txBody>
      </p:sp>
      <p:sp>
        <p:nvSpPr>
          <p:cNvPr id="6" name="Zástupný objekt pro zápatí 5">
            <a:extLst>
              <a:ext uri="{FF2B5EF4-FFF2-40B4-BE49-F238E27FC236}">
                <a16:creationId xmlns:a16="http://schemas.microsoft.com/office/drawing/2014/main" xmlns="" id="{D3E6F04F-A026-B346-996E-6B3446F70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7" name="Zástupný objekt pro číslo snímku 6">
            <a:extLst>
              <a:ext uri="{FF2B5EF4-FFF2-40B4-BE49-F238E27FC236}">
                <a16:creationId xmlns:a16="http://schemas.microsoft.com/office/drawing/2014/main" xmlns="" id="{D8460F26-9360-6B41-9A84-AD87AB12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xmlns="" id="{EF20833E-D3C2-6347-AC3D-7B4947A3717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07394" y="1825625"/>
            <a:ext cx="5046406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31313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45F1261-4221-5540-958C-4A01938A5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300" y="365125"/>
            <a:ext cx="10216087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C57B1188-D1E0-F54B-B401-F8421E320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9300" y="1685926"/>
            <a:ext cx="49946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90A28B3B-C098-B845-9A18-F761243DC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9300" y="2509838"/>
            <a:ext cx="4994685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objekt pro datum 6">
            <a:extLst>
              <a:ext uri="{FF2B5EF4-FFF2-40B4-BE49-F238E27FC236}">
                <a16:creationId xmlns:a16="http://schemas.microsoft.com/office/drawing/2014/main" xmlns="" id="{23D14A51-BDCA-4741-AF4C-92C0DEE1F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8603-0687-9044-83E7-9D20671914A4}" type="datetime4">
              <a:rPr lang="cs-CZ" smtClean="0"/>
              <a:pPr/>
              <a:t>12. září 2022</a:t>
            </a:fld>
            <a:endParaRPr lang="cs-CZ"/>
          </a:p>
        </p:txBody>
      </p:sp>
      <p:sp>
        <p:nvSpPr>
          <p:cNvPr id="8" name="Zástupný objekt pro zápatí 7">
            <a:extLst>
              <a:ext uri="{FF2B5EF4-FFF2-40B4-BE49-F238E27FC236}">
                <a16:creationId xmlns:a16="http://schemas.microsoft.com/office/drawing/2014/main" xmlns="" id="{59A79A4D-F36F-DA4D-8EE6-D2A8772E0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9" name="Zástupný objekt pro číslo snímku 8">
            <a:extLst>
              <a:ext uri="{FF2B5EF4-FFF2-40B4-BE49-F238E27FC236}">
                <a16:creationId xmlns:a16="http://schemas.microsoft.com/office/drawing/2014/main" xmlns="" id="{3D11ECD9-4EAD-8745-9810-64EABE9CD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sah 3">
            <a:extLst>
              <a:ext uri="{FF2B5EF4-FFF2-40B4-BE49-F238E27FC236}">
                <a16:creationId xmlns:a16="http://schemas.microsoft.com/office/drawing/2014/main" xmlns="" id="{B6970E29-F070-C24F-918E-CCC84390877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0702" y="2509838"/>
            <a:ext cx="4994685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xmlns="" id="{0FBC5CF1-E1EE-2140-879D-1DC283681A77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69475" y="1685926"/>
            <a:ext cx="49946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52255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85ABB84-C9CC-6040-BC7E-A18211A01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jekt pro datum 2">
            <a:extLst>
              <a:ext uri="{FF2B5EF4-FFF2-40B4-BE49-F238E27FC236}">
                <a16:creationId xmlns:a16="http://schemas.microsoft.com/office/drawing/2014/main" xmlns="" id="{5F918192-7FFC-F449-BC60-4E4B58D2A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C50F-86FB-3140-8340-A6ECF5D61ABD}" type="datetime4">
              <a:rPr lang="cs-CZ" smtClean="0"/>
              <a:pPr/>
              <a:t>12. září 2022</a:t>
            </a:fld>
            <a:endParaRPr lang="cs-CZ"/>
          </a:p>
        </p:txBody>
      </p:sp>
      <p:sp>
        <p:nvSpPr>
          <p:cNvPr id="4" name="Zástupný objekt pro zápatí 3">
            <a:extLst>
              <a:ext uri="{FF2B5EF4-FFF2-40B4-BE49-F238E27FC236}">
                <a16:creationId xmlns:a16="http://schemas.microsoft.com/office/drawing/2014/main" xmlns="" id="{6787331B-55BF-D94C-89E6-48DDB94A1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5" name="Zástupný objekt pro číslo snímku 4">
            <a:extLst>
              <a:ext uri="{FF2B5EF4-FFF2-40B4-BE49-F238E27FC236}">
                <a16:creationId xmlns:a16="http://schemas.microsoft.com/office/drawing/2014/main" xmlns="" id="{C57D06A2-CC4F-2449-BF14-ACE823DF7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3056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o datum 1">
            <a:extLst>
              <a:ext uri="{FF2B5EF4-FFF2-40B4-BE49-F238E27FC236}">
                <a16:creationId xmlns:a16="http://schemas.microsoft.com/office/drawing/2014/main" xmlns="" id="{B20352EB-4AB3-494E-9F72-27ECAE455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466F-FA8A-FD45-94E7-CD2BF04A1240}" type="datetime4">
              <a:rPr lang="cs-CZ" smtClean="0"/>
              <a:pPr/>
              <a:t>12. září 2022</a:t>
            </a:fld>
            <a:endParaRPr lang="cs-CZ"/>
          </a:p>
        </p:txBody>
      </p:sp>
      <p:sp>
        <p:nvSpPr>
          <p:cNvPr id="3" name="Zástupný objekt pro zápatí 2">
            <a:extLst>
              <a:ext uri="{FF2B5EF4-FFF2-40B4-BE49-F238E27FC236}">
                <a16:creationId xmlns:a16="http://schemas.microsoft.com/office/drawing/2014/main" xmlns="" id="{AFF39C19-32FD-8F47-83FC-7F233895C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4" name="Zástupný objekt pro číslo snímku 3">
            <a:extLst>
              <a:ext uri="{FF2B5EF4-FFF2-40B4-BE49-F238E27FC236}">
                <a16:creationId xmlns:a16="http://schemas.microsoft.com/office/drawing/2014/main" xmlns="" id="{D7AC6DEF-4952-164E-B810-B794ACE4D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2336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EBB74E0-0C85-4043-B003-ACB1EF4FB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301" y="457200"/>
            <a:ext cx="363272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49BF529-643E-E142-9943-226C4F940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9A78ABB6-E2D8-6B43-98B7-03527BF6F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9301" y="2057400"/>
            <a:ext cx="363272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objekt pro datum 4">
            <a:extLst>
              <a:ext uri="{FF2B5EF4-FFF2-40B4-BE49-F238E27FC236}">
                <a16:creationId xmlns:a16="http://schemas.microsoft.com/office/drawing/2014/main" xmlns="" id="{57F7647B-63F7-654A-93AC-862F01198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F062-C6CF-F042-9337-52BE4F53BE33}" type="datetime4">
              <a:rPr lang="cs-CZ" smtClean="0"/>
              <a:pPr/>
              <a:t>12. září 2022</a:t>
            </a:fld>
            <a:endParaRPr lang="cs-CZ"/>
          </a:p>
        </p:txBody>
      </p:sp>
      <p:sp>
        <p:nvSpPr>
          <p:cNvPr id="6" name="Zástupný objekt pro zápatí 5">
            <a:extLst>
              <a:ext uri="{FF2B5EF4-FFF2-40B4-BE49-F238E27FC236}">
                <a16:creationId xmlns:a16="http://schemas.microsoft.com/office/drawing/2014/main" xmlns="" id="{3E596F77-899A-6746-813A-A51CF5D81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7" name="Zástupný objekt pro číslo snímku 6">
            <a:extLst>
              <a:ext uri="{FF2B5EF4-FFF2-40B4-BE49-F238E27FC236}">
                <a16:creationId xmlns:a16="http://schemas.microsoft.com/office/drawing/2014/main" xmlns="" id="{12262B89-F6FE-F942-A8B6-A4346C208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6821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09078BF-AD6C-264F-8E9E-6885AEFD3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301" y="457200"/>
            <a:ext cx="363272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jekt obrázku 2">
            <a:extLst>
              <a:ext uri="{FF2B5EF4-FFF2-40B4-BE49-F238E27FC236}">
                <a16:creationId xmlns:a16="http://schemas.microsoft.com/office/drawing/2014/main" xmlns="" id="{34510931-BADA-724E-98FE-EDB41082A1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CF8F7CB2-3EA1-274B-8ECD-8CAFC51CE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9301" y="2057400"/>
            <a:ext cx="363272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objekt pro datum 4">
            <a:extLst>
              <a:ext uri="{FF2B5EF4-FFF2-40B4-BE49-F238E27FC236}">
                <a16:creationId xmlns:a16="http://schemas.microsoft.com/office/drawing/2014/main" xmlns="" id="{15A026CE-23DA-704C-BA3E-F13CD3027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BE15-EC7B-CC4E-9543-434DBA8A73B9}" type="datetime4">
              <a:rPr lang="cs-CZ" smtClean="0"/>
              <a:pPr/>
              <a:t>12. září 2022</a:t>
            </a:fld>
            <a:endParaRPr lang="cs-CZ"/>
          </a:p>
        </p:txBody>
      </p:sp>
      <p:sp>
        <p:nvSpPr>
          <p:cNvPr id="6" name="Zástupný objekt pro zápatí 5">
            <a:extLst>
              <a:ext uri="{FF2B5EF4-FFF2-40B4-BE49-F238E27FC236}">
                <a16:creationId xmlns:a16="http://schemas.microsoft.com/office/drawing/2014/main" xmlns="" id="{CC861A01-2E01-F74F-92FE-70C047B74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7" name="Zástupný objekt pro číslo snímku 6">
            <a:extLst>
              <a:ext uri="{FF2B5EF4-FFF2-40B4-BE49-F238E27FC236}">
                <a16:creationId xmlns:a16="http://schemas.microsoft.com/office/drawing/2014/main" xmlns="" id="{EFB97FEE-670D-B742-B35C-80FC4029D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09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o nadpis 1">
            <a:extLst>
              <a:ext uri="{FF2B5EF4-FFF2-40B4-BE49-F238E27FC236}">
                <a16:creationId xmlns:a16="http://schemas.microsoft.com/office/drawing/2014/main" xmlns="" id="{CD294301-B88C-AE49-9B61-8DDCEC15A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626" y="365125"/>
            <a:ext cx="102181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1A9EEAD6-140A-E04C-873A-C81C4D434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5626" y="1825625"/>
            <a:ext cx="10218174" cy="3911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jekt pro datum 3">
            <a:extLst>
              <a:ext uri="{FF2B5EF4-FFF2-40B4-BE49-F238E27FC236}">
                <a16:creationId xmlns:a16="http://schemas.microsoft.com/office/drawing/2014/main" xmlns="" id="{5EDBA56A-6E68-0549-AF35-BBF88B8D08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9301" y="61591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1D6CB-F282-064C-B947-5BD62C873AFF}" type="datetime4">
              <a:rPr lang="cs-CZ" smtClean="0"/>
              <a:pPr/>
              <a:t>12. září 2022</a:t>
            </a:fld>
            <a:endParaRPr lang="cs-CZ"/>
          </a:p>
        </p:txBody>
      </p:sp>
      <p:sp>
        <p:nvSpPr>
          <p:cNvPr id="5" name="Zástupný objekt pro zápatí 4">
            <a:extLst>
              <a:ext uri="{FF2B5EF4-FFF2-40B4-BE49-F238E27FC236}">
                <a16:creationId xmlns:a16="http://schemas.microsoft.com/office/drawing/2014/main" xmlns="" id="{BEFCEFDE-20B7-FE4E-B596-F29905B94F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5912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 err="1"/>
              <a:t>www.obcankari.cz</a:t>
            </a:r>
            <a:endParaRPr lang="cs-CZ" dirty="0"/>
          </a:p>
        </p:txBody>
      </p:sp>
      <p:sp>
        <p:nvSpPr>
          <p:cNvPr id="6" name="Zástupný objekt pro číslo snímku 5">
            <a:extLst>
              <a:ext uri="{FF2B5EF4-FFF2-40B4-BE49-F238E27FC236}">
                <a16:creationId xmlns:a16="http://schemas.microsoft.com/office/drawing/2014/main" xmlns="" id="{837986D1-8EBF-694A-9561-671191809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6159127"/>
            <a:ext cx="1224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E1152-3857-9B46-A5BD-B0888333B2DB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31AC8CD5-571C-BE40-AC31-AAE7EDCCB24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10334" y="260397"/>
            <a:ext cx="642882" cy="81090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15B34487-FB6D-9D42-BFFA-57393447A1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alphaModFix amt="41000"/>
          </a:blip>
          <a:srcRect/>
          <a:stretch/>
        </p:blipFill>
        <p:spPr>
          <a:xfrm>
            <a:off x="291942" y="6089701"/>
            <a:ext cx="479665" cy="4796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72A0387C-8C30-1347-9088-C7301A767F0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65000"/>
          </a:blip>
          <a:stretch>
            <a:fillRect/>
          </a:stretch>
        </p:blipFill>
        <p:spPr>
          <a:xfrm>
            <a:off x="9689713" y="6137905"/>
            <a:ext cx="2076990" cy="42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99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E23D1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E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19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kahoot.it/challenge/07519701?challenge-id=ad9255cb-97c0-46ff-9463-653fe92cf960_1663002113282" TargetMode="External"/><Relationship Id="rId2" Type="http://schemas.openxmlformats.org/officeDocument/2006/relationships/hyperlink" Target="https://play.kahoot.it/v2/lobby?quizId=604a2ea7-6d3b-4778-9351-a636acf2bea2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e.kahoot.it/share/komunalni-politika/604a2ea7-6d3b-4778-9351-a636acf2bea2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ychovakobcanstvi.cz/nove-ucebni-pomucky-volebni-neresti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9DD0FAE-0C69-EE4E-9ECA-A29AB75FA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7111" y="2064524"/>
            <a:ext cx="5266008" cy="2039392"/>
          </a:xfrm>
        </p:spPr>
        <p:txBody>
          <a:bodyPr anchor="t" anchorCtr="0"/>
          <a:lstStyle/>
          <a:p>
            <a:r>
              <a:rPr lang="cs-CZ" dirty="0" smtClean="0">
                <a:solidFill>
                  <a:srgbClr val="E23D19"/>
                </a:solidFill>
              </a:rPr>
              <a:t>Komunální volby</a:t>
            </a:r>
            <a:endParaRPr lang="cs-CZ" dirty="0">
              <a:solidFill>
                <a:srgbClr val="E23D19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CF160DD5-C970-8E4A-94B0-2A3910E2F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2974" y="3758772"/>
            <a:ext cx="5631766" cy="839384"/>
          </a:xfrm>
        </p:spPr>
        <p:txBody>
          <a:bodyPr anchor="t" anchorCtr="0"/>
          <a:lstStyle/>
          <a:p>
            <a:r>
              <a:rPr lang="cs-CZ" dirty="0" smtClean="0">
                <a:solidFill>
                  <a:srgbClr val="E23D19"/>
                </a:solidFill>
              </a:rPr>
              <a:t>Podzim 2022</a:t>
            </a:r>
            <a:endParaRPr lang="cs-CZ" dirty="0">
              <a:solidFill>
                <a:srgbClr val="E23D19"/>
              </a:solidFill>
            </a:endParaRPr>
          </a:p>
          <a:p>
            <a:endParaRPr lang="cs-CZ" dirty="0">
              <a:solidFill>
                <a:srgbClr val="E23D19"/>
              </a:solidFill>
            </a:endParaRPr>
          </a:p>
          <a:p>
            <a:endParaRPr lang="cs-CZ" dirty="0">
              <a:solidFill>
                <a:srgbClr val="E23D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824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o datum 3">
            <a:extLst>
              <a:ext uri="{FF2B5EF4-FFF2-40B4-BE49-F238E27FC236}">
                <a16:creationId xmlns:a16="http://schemas.microsoft.com/office/drawing/2014/main" xmlns="" id="{485362DB-F368-B448-8D2C-55391F499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1476-7C51-6A49-9A05-7390298130D5}" type="datetime4">
              <a:rPr lang="cs-CZ" smtClean="0"/>
              <a:pPr/>
              <a:t>12. září 2022</a:t>
            </a:fld>
            <a:endParaRPr lang="cs-CZ"/>
          </a:p>
        </p:txBody>
      </p:sp>
      <p:sp>
        <p:nvSpPr>
          <p:cNvPr id="5" name="Zástupný objekt pro zápatí 4">
            <a:extLst>
              <a:ext uri="{FF2B5EF4-FFF2-40B4-BE49-F238E27FC236}">
                <a16:creationId xmlns:a16="http://schemas.microsoft.com/office/drawing/2014/main" xmlns="" id="{EE88EB06-50F9-B941-9AEB-2B9C9F548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6" name="Zástupný objekt pro číslo snímku 5">
            <a:extLst>
              <a:ext uri="{FF2B5EF4-FFF2-40B4-BE49-F238E27FC236}">
                <a16:creationId xmlns:a16="http://schemas.microsoft.com/office/drawing/2014/main" xmlns="" id="{C5242BEC-5B22-C04C-A76B-C705978B1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xmlns="" id="{3C8D6E40-8C01-F444-BFB3-A287106AA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0490" y="855851"/>
            <a:ext cx="9963665" cy="2387600"/>
          </a:xfrm>
        </p:spPr>
        <p:txBody>
          <a:bodyPr anchor="ctr" anchorCtr="0">
            <a:normAutofit fontScale="90000"/>
          </a:bodyPr>
          <a:lstStyle/>
          <a:p>
            <a:r>
              <a:rPr lang="cs-CZ" dirty="0" smtClean="0"/>
              <a:t>Zamyslete se samostatně nad tím…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xmlns="" id="{393D9010-950D-4040-B4C2-88196B2FB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43451"/>
            <a:ext cx="9144000" cy="2260878"/>
          </a:xfrm>
        </p:spPr>
        <p:txBody>
          <a:bodyPr>
            <a:noAutofit/>
          </a:bodyPr>
          <a:lstStyle/>
          <a:p>
            <a:r>
              <a:rPr lang="cs-CZ" sz="3200" dirty="0" smtClean="0"/>
              <a:t>…jestli </a:t>
            </a:r>
            <a:r>
              <a:rPr lang="cs-CZ" sz="3200" dirty="0"/>
              <a:t>to, že znáte kandidáta, může ovlivnit vaši důvěru ve stranu, nebo nikoli</a:t>
            </a:r>
            <a:r>
              <a:rPr lang="cs-CZ" sz="3200" dirty="0" smtClean="0"/>
              <a:t>?</a:t>
            </a:r>
          </a:p>
          <a:p>
            <a:endParaRPr lang="cs-CZ" sz="3200" dirty="0"/>
          </a:p>
          <a:p>
            <a:r>
              <a:rPr lang="cs-CZ" sz="3200" i="1" dirty="0" smtClean="0">
                <a:solidFill>
                  <a:schemeClr val="accent1">
                    <a:lumMod val="75000"/>
                  </a:schemeClr>
                </a:solidFill>
              </a:rPr>
              <a:t>Názor </a:t>
            </a:r>
            <a:r>
              <a:rPr lang="cs-CZ" sz="3200" i="1" dirty="0">
                <a:solidFill>
                  <a:schemeClr val="accent1">
                    <a:lumMod val="75000"/>
                  </a:schemeClr>
                </a:solidFill>
              </a:rPr>
              <a:t>si zaznamenejte</a:t>
            </a:r>
            <a:r>
              <a:rPr lang="cs-CZ" sz="3200" i="1" dirty="0" smtClean="0">
                <a:solidFill>
                  <a:schemeClr val="accent1">
                    <a:lumMod val="75000"/>
                  </a:schemeClr>
                </a:solidFill>
              </a:rPr>
              <a:t>. Zjistěte, co si myslí ostatní.</a:t>
            </a:r>
          </a:p>
        </p:txBody>
      </p:sp>
    </p:spTree>
    <p:extLst>
      <p:ext uri="{BB962C8B-B14F-4D97-AF65-F5344CB8AC3E}">
        <p14:creationId xmlns:p14="http://schemas.microsoft.com/office/powerpoint/2010/main" val="1012527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o datum 3">
            <a:extLst>
              <a:ext uri="{FF2B5EF4-FFF2-40B4-BE49-F238E27FC236}">
                <a16:creationId xmlns:a16="http://schemas.microsoft.com/office/drawing/2014/main" xmlns="" id="{485362DB-F368-B448-8D2C-55391F499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1476-7C51-6A49-9A05-7390298130D5}" type="datetime4">
              <a:rPr lang="cs-CZ" smtClean="0"/>
              <a:pPr/>
              <a:t>12. září 2022</a:t>
            </a:fld>
            <a:endParaRPr lang="cs-CZ"/>
          </a:p>
        </p:txBody>
      </p:sp>
      <p:sp>
        <p:nvSpPr>
          <p:cNvPr id="5" name="Zástupný objekt pro zápatí 4">
            <a:extLst>
              <a:ext uri="{FF2B5EF4-FFF2-40B4-BE49-F238E27FC236}">
                <a16:creationId xmlns:a16="http://schemas.microsoft.com/office/drawing/2014/main" xmlns="" id="{EE88EB06-50F9-B941-9AEB-2B9C9F548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6" name="Zástupný objekt pro číslo snímku 5">
            <a:extLst>
              <a:ext uri="{FF2B5EF4-FFF2-40B4-BE49-F238E27FC236}">
                <a16:creationId xmlns:a16="http://schemas.microsoft.com/office/drawing/2014/main" xmlns="" id="{C5242BEC-5B22-C04C-A76B-C705978B1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xmlns="" id="{3C8D6E40-8C01-F444-BFB3-A287106AA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5851"/>
            <a:ext cx="9144000" cy="2387600"/>
          </a:xfrm>
        </p:spPr>
        <p:txBody>
          <a:bodyPr anchor="ctr" anchorCtr="0">
            <a:normAutofit fontScale="90000"/>
          </a:bodyPr>
          <a:lstStyle/>
          <a:p>
            <a:r>
              <a:rPr lang="cs-CZ" dirty="0" smtClean="0"/>
              <a:t>Rozdělení do menších skupinek.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xmlns="" id="{393D9010-950D-4040-B4C2-88196B2FB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13256"/>
            <a:ext cx="9144000" cy="2260878"/>
          </a:xfrm>
        </p:spPr>
        <p:txBody>
          <a:bodyPr>
            <a:noAutofit/>
          </a:bodyPr>
          <a:lstStyle/>
          <a:p>
            <a:r>
              <a:rPr lang="cs-CZ" sz="3200" dirty="0" smtClean="0"/>
              <a:t>Promyslete </a:t>
            </a:r>
            <a:r>
              <a:rPr lang="cs-CZ" sz="3200" dirty="0"/>
              <a:t>ve skupině, co byste jako zastupitelé v obci prosazovali. </a:t>
            </a:r>
            <a:endParaRPr lang="cs-CZ" sz="3200" dirty="0" smtClean="0"/>
          </a:p>
          <a:p>
            <a:r>
              <a:rPr lang="cs-CZ" sz="3200" dirty="0" smtClean="0"/>
              <a:t>Co </a:t>
            </a:r>
            <a:r>
              <a:rPr lang="cs-CZ" sz="3200" dirty="0"/>
              <a:t>vám chybí? </a:t>
            </a:r>
            <a:r>
              <a:rPr lang="cs-CZ" sz="3200" dirty="0" smtClean="0"/>
              <a:t>Co </a:t>
            </a:r>
            <a:r>
              <a:rPr lang="cs-CZ" sz="3200" dirty="0"/>
              <a:t>je potřeba </a:t>
            </a:r>
            <a:r>
              <a:rPr lang="cs-CZ" sz="3200" dirty="0" smtClean="0"/>
              <a:t>vylepšit?</a:t>
            </a:r>
            <a:endParaRPr lang="cs-CZ" sz="3200" dirty="0"/>
          </a:p>
          <a:p>
            <a:r>
              <a:rPr lang="cs-CZ" sz="3200" i="1" dirty="0" smtClean="0">
                <a:solidFill>
                  <a:schemeClr val="accent1">
                    <a:lumMod val="75000"/>
                  </a:schemeClr>
                </a:solidFill>
              </a:rPr>
              <a:t>Nápady sepište.</a:t>
            </a:r>
          </a:p>
          <a:p>
            <a:r>
              <a:rPr lang="cs-CZ" sz="3200" i="1" dirty="0" smtClean="0">
                <a:solidFill>
                  <a:schemeClr val="accent1">
                    <a:lumMod val="75000"/>
                  </a:schemeClr>
                </a:solidFill>
              </a:rPr>
              <a:t>Shodujete se? Vidíte to stejně?</a:t>
            </a:r>
          </a:p>
          <a:p>
            <a:r>
              <a:rPr lang="cs-CZ" sz="3200" i="1" dirty="0" smtClean="0">
                <a:solidFill>
                  <a:schemeClr val="accent1">
                    <a:lumMod val="75000"/>
                  </a:schemeClr>
                </a:solidFill>
              </a:rPr>
              <a:t>Proč se mohou „přání“ lišit?</a:t>
            </a:r>
          </a:p>
        </p:txBody>
      </p:sp>
    </p:spTree>
    <p:extLst>
      <p:ext uri="{BB962C8B-B14F-4D97-AF65-F5344CB8AC3E}">
        <p14:creationId xmlns:p14="http://schemas.microsoft.com/office/powerpoint/2010/main" val="112229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o datum 3">
            <a:extLst>
              <a:ext uri="{FF2B5EF4-FFF2-40B4-BE49-F238E27FC236}">
                <a16:creationId xmlns:a16="http://schemas.microsoft.com/office/drawing/2014/main" xmlns="" id="{485362DB-F368-B448-8D2C-55391F499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1476-7C51-6A49-9A05-7390298130D5}" type="datetime4">
              <a:rPr lang="cs-CZ" smtClean="0"/>
              <a:pPr/>
              <a:t>12. září 2022</a:t>
            </a:fld>
            <a:endParaRPr lang="cs-CZ"/>
          </a:p>
        </p:txBody>
      </p:sp>
      <p:sp>
        <p:nvSpPr>
          <p:cNvPr id="5" name="Zástupný objekt pro zápatí 4">
            <a:extLst>
              <a:ext uri="{FF2B5EF4-FFF2-40B4-BE49-F238E27FC236}">
                <a16:creationId xmlns:a16="http://schemas.microsoft.com/office/drawing/2014/main" xmlns="" id="{EE88EB06-50F9-B941-9AEB-2B9C9F548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6" name="Zástupný objekt pro číslo snímku 5">
            <a:extLst>
              <a:ext uri="{FF2B5EF4-FFF2-40B4-BE49-F238E27FC236}">
                <a16:creationId xmlns:a16="http://schemas.microsoft.com/office/drawing/2014/main" xmlns="" id="{C5242BEC-5B22-C04C-A76B-C705978B1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xmlns="" id="{3C8D6E40-8C01-F444-BFB3-A287106AA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5851"/>
            <a:ext cx="9144000" cy="2387600"/>
          </a:xfrm>
        </p:spPr>
        <p:txBody>
          <a:bodyPr anchor="ctr" anchorCtr="0">
            <a:normAutofit fontScale="90000"/>
          </a:bodyPr>
          <a:lstStyle/>
          <a:p>
            <a:r>
              <a:rPr lang="cs-CZ" dirty="0" smtClean="0"/>
              <a:t>Komunální volby (někým nazývané jako „radniční“)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xmlns="" id="{393D9010-950D-4040-B4C2-88196B2FB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13256"/>
            <a:ext cx="9144000" cy="2260878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3200" dirty="0" smtClean="0"/>
              <a:t>KOHO VOLÍME v komunálních volbách?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3200" dirty="0" smtClean="0"/>
              <a:t>KDO </a:t>
            </a:r>
            <a:r>
              <a:rPr lang="cs-CZ" sz="3200" dirty="0"/>
              <a:t>Z VOLEB VZEJDE</a:t>
            </a:r>
            <a:r>
              <a:rPr lang="cs-CZ" sz="3200" dirty="0" smtClean="0"/>
              <a:t>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3200" dirty="0" smtClean="0"/>
              <a:t>JAKÉ </a:t>
            </a:r>
            <a:r>
              <a:rPr lang="cs-CZ" sz="3200" dirty="0"/>
              <a:t>PRINCIPY VOLEB SE U NÁS </a:t>
            </a:r>
            <a:r>
              <a:rPr lang="cs-CZ" sz="3200" dirty="0" smtClean="0"/>
              <a:t>UPLATŇUJÍ? A týkají se pouze těchto voleb?</a:t>
            </a:r>
            <a:endParaRPr lang="cs-CZ" sz="3200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427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o datum 3">
            <a:extLst>
              <a:ext uri="{FF2B5EF4-FFF2-40B4-BE49-F238E27FC236}">
                <a16:creationId xmlns:a16="http://schemas.microsoft.com/office/drawing/2014/main" xmlns="" id="{485362DB-F368-B448-8D2C-55391F499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1476-7C51-6A49-9A05-7390298130D5}" type="datetime4">
              <a:rPr lang="cs-CZ" smtClean="0"/>
              <a:pPr/>
              <a:t>12. září 2022</a:t>
            </a:fld>
            <a:endParaRPr lang="cs-CZ"/>
          </a:p>
        </p:txBody>
      </p:sp>
      <p:sp>
        <p:nvSpPr>
          <p:cNvPr id="5" name="Zástupný objekt pro zápatí 4">
            <a:extLst>
              <a:ext uri="{FF2B5EF4-FFF2-40B4-BE49-F238E27FC236}">
                <a16:creationId xmlns:a16="http://schemas.microsoft.com/office/drawing/2014/main" xmlns="" id="{EE88EB06-50F9-B941-9AEB-2B9C9F548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6" name="Zástupný objekt pro číslo snímku 5">
            <a:extLst>
              <a:ext uri="{FF2B5EF4-FFF2-40B4-BE49-F238E27FC236}">
                <a16:creationId xmlns:a16="http://schemas.microsoft.com/office/drawing/2014/main" xmlns="" id="{C5242BEC-5B22-C04C-A76B-C705978B1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xmlns="" id="{3C8D6E40-8C01-F444-BFB3-A287106AA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855851"/>
            <a:ext cx="9753600" cy="2387600"/>
          </a:xfrm>
        </p:spPr>
        <p:txBody>
          <a:bodyPr anchor="ctr" anchorCtr="0">
            <a:normAutofit fontScale="90000"/>
          </a:bodyPr>
          <a:lstStyle/>
          <a:p>
            <a:r>
              <a:rPr lang="cs-CZ" dirty="0" smtClean="0"/>
              <a:t>Komunální volby – Vím, či nevím?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xmlns="" id="{393D9010-950D-4040-B4C2-88196B2FB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30197"/>
            <a:ext cx="9144000" cy="2260878"/>
          </a:xfrm>
        </p:spPr>
        <p:txBody>
          <a:bodyPr>
            <a:noAutofit/>
          </a:bodyPr>
          <a:lstStyle/>
          <a:p>
            <a:r>
              <a:rPr lang="cs-CZ" sz="3200" i="1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https</a:t>
            </a:r>
            <a:r>
              <a:rPr lang="cs-CZ" sz="3200" i="1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://</a:t>
            </a:r>
            <a:r>
              <a:rPr lang="cs-CZ" sz="3200" i="1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play.kahoot.it/v2/lobby?quizId=604a2ea7-6d3b-4778-9351-a636acf2bea2</a:t>
            </a:r>
            <a:endParaRPr lang="cs-CZ" sz="32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3200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3200" i="1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https://</a:t>
            </a:r>
            <a:r>
              <a:rPr lang="cs-CZ" sz="3200" i="1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kahoot.it/challenge/07519701?challenge-id=ad9255cb-97c0-46ff-9463-653fe92cf960_1663002113282</a:t>
            </a:r>
            <a:endParaRPr lang="cs-CZ" sz="32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3200" dirty="0"/>
              <a:t>Game PIN: </a:t>
            </a:r>
            <a:r>
              <a:rPr lang="cs-CZ" sz="3200" b="1" dirty="0"/>
              <a:t>07519701</a:t>
            </a:r>
            <a:endParaRPr lang="cs-CZ" sz="3200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32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3200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069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>
            <a:extLst>
              <a:ext uri="{FF2B5EF4-FFF2-40B4-BE49-F238E27FC236}">
                <a16:creationId xmlns:a16="http://schemas.microsoft.com/office/drawing/2014/main" xmlns="" id="{57214F22-9437-184B-A3B1-A1C1C237B8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6378" y="2238352"/>
            <a:ext cx="4670854" cy="2185969"/>
          </a:xfrm>
        </p:spPr>
        <p:txBody>
          <a:bodyPr anchor="ctr" anchorCtr="0"/>
          <a:lstStyle/>
          <a:p>
            <a:r>
              <a:rPr lang="cs-CZ" dirty="0" smtClean="0"/>
              <a:t>Reflexe:</a:t>
            </a:r>
          </a:p>
          <a:p>
            <a:r>
              <a:rPr lang="cs-CZ" dirty="0" smtClean="0"/>
              <a:t>Odpovězte krátce na otázky: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Co mi dnes přišlo zajímavé? Vnímám téma jako přínosné? Proč ano, proč ne?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Která informace pro mne byla dnes zcela nová?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Proč je dobré být aktivní v rámci své obce?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99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o datum 3">
            <a:extLst>
              <a:ext uri="{FF2B5EF4-FFF2-40B4-BE49-F238E27FC236}">
                <a16:creationId xmlns:a16="http://schemas.microsoft.com/office/drawing/2014/main" xmlns="" id="{485362DB-F368-B448-8D2C-55391F499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1476-7C51-6A49-9A05-7390298130D5}" type="datetime4">
              <a:rPr lang="cs-CZ" smtClean="0"/>
              <a:pPr/>
              <a:t>12. září 2022</a:t>
            </a:fld>
            <a:endParaRPr lang="cs-CZ"/>
          </a:p>
        </p:txBody>
      </p:sp>
      <p:sp>
        <p:nvSpPr>
          <p:cNvPr id="5" name="Zástupný objekt pro zápatí 4">
            <a:extLst>
              <a:ext uri="{FF2B5EF4-FFF2-40B4-BE49-F238E27FC236}">
                <a16:creationId xmlns:a16="http://schemas.microsoft.com/office/drawing/2014/main" xmlns="" id="{EE88EB06-50F9-B941-9AEB-2B9C9F548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6" name="Zástupný objekt pro číslo snímku 5">
            <a:extLst>
              <a:ext uri="{FF2B5EF4-FFF2-40B4-BE49-F238E27FC236}">
                <a16:creationId xmlns:a16="http://schemas.microsoft.com/office/drawing/2014/main" xmlns="" id="{C5242BEC-5B22-C04C-A76B-C705978B1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xmlns="" id="{3C8D6E40-8C01-F444-BFB3-A287106AA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9301" y="40305"/>
            <a:ext cx="9753600" cy="2387600"/>
          </a:xfrm>
        </p:spPr>
        <p:txBody>
          <a:bodyPr anchor="ctr" anchorCtr="0">
            <a:normAutofit fontScale="90000"/>
          </a:bodyPr>
          <a:lstStyle/>
          <a:p>
            <a:r>
              <a:rPr lang="cs-CZ" dirty="0" smtClean="0"/>
              <a:t>Pro rychlé pochopení hlasování: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xmlns="" id="{393D9010-950D-4040-B4C2-88196B2FB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6400" y="1297466"/>
            <a:ext cx="9144000" cy="2260878"/>
          </a:xfrm>
        </p:spPr>
        <p:txBody>
          <a:bodyPr>
            <a:noAutofit/>
          </a:bodyPr>
          <a:lstStyle/>
          <a:p>
            <a:r>
              <a:rPr lang="cs-CZ" sz="3200" i="1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https://</a:t>
            </a:r>
            <a:r>
              <a:rPr lang="cs-CZ" sz="3200" i="1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www.poradnaproobce.cz/komunalni-volby-2022/volby/volebni-system-soudni-prezkum/jak-se-v-komunalnich-volbach-voli</a:t>
            </a:r>
          </a:p>
          <a:p>
            <a:endParaRPr lang="cs-CZ" sz="3200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xmlns="" id="{3C8D6E40-8C01-F444-BFB3-A287106AA22C}"/>
              </a:ext>
            </a:extLst>
          </p:cNvPr>
          <p:cNvSpPr txBox="1">
            <a:spLocks/>
          </p:cNvSpPr>
          <p:nvPr/>
        </p:nvSpPr>
        <p:spPr>
          <a:xfrm>
            <a:off x="1363362" y="2790340"/>
            <a:ext cx="9753600" cy="2387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E23D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Pro vyučující: </a:t>
            </a:r>
          </a:p>
          <a:p>
            <a:endParaRPr lang="cs-CZ" dirty="0"/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xmlns="" id="{393D9010-950D-4040-B4C2-88196B2FBDC4}"/>
              </a:ext>
            </a:extLst>
          </p:cNvPr>
          <p:cNvSpPr txBox="1">
            <a:spLocks/>
          </p:cNvSpPr>
          <p:nvPr/>
        </p:nvSpPr>
        <p:spPr>
          <a:xfrm>
            <a:off x="1668162" y="3710744"/>
            <a:ext cx="9144000" cy="22608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3200" i="1" dirty="0" smtClean="0">
              <a:solidFill>
                <a:schemeClr val="accent1">
                  <a:lumMod val="75000"/>
                </a:schemeClr>
              </a:solidFill>
              <a:hlinkClick r:id="rId2"/>
            </a:endParaRPr>
          </a:p>
          <a:p>
            <a:endParaRPr lang="cs-CZ" sz="3200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xmlns="" id="{393D9010-950D-4040-B4C2-88196B2FBDC4}"/>
              </a:ext>
            </a:extLst>
          </p:cNvPr>
          <p:cNvSpPr txBox="1">
            <a:spLocks/>
          </p:cNvSpPr>
          <p:nvPr/>
        </p:nvSpPr>
        <p:spPr>
          <a:xfrm>
            <a:off x="1972962" y="3984140"/>
            <a:ext cx="9144000" cy="22608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i="1" dirty="0">
                <a:solidFill>
                  <a:schemeClr val="accent1">
                    <a:lumMod val="75000"/>
                  </a:schemeClr>
                </a:solidFill>
              </a:rPr>
              <a:t>https://www.oziveni.cz/nase-temata/rozhodovaci-procesy-obci/</a:t>
            </a:r>
            <a:endParaRPr lang="cs-CZ" sz="3200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172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o datum 3">
            <a:extLst>
              <a:ext uri="{FF2B5EF4-FFF2-40B4-BE49-F238E27FC236}">
                <a16:creationId xmlns:a16="http://schemas.microsoft.com/office/drawing/2014/main" xmlns="" id="{485362DB-F368-B448-8D2C-55391F499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1476-7C51-6A49-9A05-7390298130D5}" type="datetime4">
              <a:rPr lang="cs-CZ" smtClean="0"/>
              <a:pPr/>
              <a:t>12. září 2022</a:t>
            </a:fld>
            <a:endParaRPr lang="cs-CZ"/>
          </a:p>
        </p:txBody>
      </p:sp>
      <p:sp>
        <p:nvSpPr>
          <p:cNvPr id="5" name="Zástupný objekt pro zápatí 4">
            <a:extLst>
              <a:ext uri="{FF2B5EF4-FFF2-40B4-BE49-F238E27FC236}">
                <a16:creationId xmlns:a16="http://schemas.microsoft.com/office/drawing/2014/main" xmlns="" id="{EE88EB06-50F9-B941-9AEB-2B9C9F548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6" name="Zástupný objekt pro číslo snímku 5">
            <a:extLst>
              <a:ext uri="{FF2B5EF4-FFF2-40B4-BE49-F238E27FC236}">
                <a16:creationId xmlns:a16="http://schemas.microsoft.com/office/drawing/2014/main" xmlns="" id="{C5242BEC-5B22-C04C-A76B-C705978B1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xmlns="" id="{3C8D6E40-8C01-F444-BFB3-A287106AA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62623"/>
            <a:ext cx="9144000" cy="2387600"/>
          </a:xfrm>
        </p:spPr>
        <p:txBody>
          <a:bodyPr anchor="ctr" anchorCtr="0">
            <a:normAutofit fontScale="90000"/>
          </a:bodyPr>
          <a:lstStyle/>
          <a:p>
            <a:r>
              <a:rPr lang="cs-CZ" dirty="0" smtClean="0"/>
              <a:t>Zadejte třídě následující aktivitu, s níž můžete započít hodinu.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1338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o datum 3">
            <a:extLst>
              <a:ext uri="{FF2B5EF4-FFF2-40B4-BE49-F238E27FC236}">
                <a16:creationId xmlns:a16="http://schemas.microsoft.com/office/drawing/2014/main" xmlns="" id="{485362DB-F368-B448-8D2C-55391F499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1476-7C51-6A49-9A05-7390298130D5}" type="datetime4">
              <a:rPr lang="cs-CZ" smtClean="0"/>
              <a:pPr/>
              <a:t>12. září 2022</a:t>
            </a:fld>
            <a:endParaRPr lang="cs-CZ"/>
          </a:p>
        </p:txBody>
      </p:sp>
      <p:sp>
        <p:nvSpPr>
          <p:cNvPr id="5" name="Zástupný objekt pro zápatí 4">
            <a:extLst>
              <a:ext uri="{FF2B5EF4-FFF2-40B4-BE49-F238E27FC236}">
                <a16:creationId xmlns:a16="http://schemas.microsoft.com/office/drawing/2014/main" xmlns="" id="{EE88EB06-50F9-B941-9AEB-2B9C9F548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6" name="Zástupný objekt pro číslo snímku 5">
            <a:extLst>
              <a:ext uri="{FF2B5EF4-FFF2-40B4-BE49-F238E27FC236}">
                <a16:creationId xmlns:a16="http://schemas.microsoft.com/office/drawing/2014/main" xmlns="" id="{C5242BEC-5B22-C04C-A76B-C705978B1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xmlns="" id="{3C8D6E40-8C01-F444-BFB3-A287106AA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2742"/>
            <a:ext cx="9144000" cy="2387600"/>
          </a:xfrm>
        </p:spPr>
        <p:txBody>
          <a:bodyPr anchor="ctr" anchorCtr="0">
            <a:normAutofit/>
          </a:bodyPr>
          <a:lstStyle/>
          <a:p>
            <a:r>
              <a:rPr lang="cs-CZ" dirty="0" smtClean="0"/>
              <a:t>Domácí zadání:</a:t>
            </a:r>
            <a:endParaRPr lang="cs-CZ" dirty="0"/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xmlns="" id="{393D9010-950D-4040-B4C2-88196B2FB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39116"/>
            <a:ext cx="9144000" cy="2260878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3200" dirty="0" smtClean="0"/>
              <a:t>Cestou do školy a ze školy si zkuste všímat billboardů, které ve své obci míjíte.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3200" dirty="0" smtClean="0"/>
              <a:t>Čeho se týkají?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3200" dirty="0" smtClean="0"/>
              <a:t>Snažte se některé z nich vyfotit, použijeme je poté na hodině.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4225006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o datum 3">
            <a:extLst>
              <a:ext uri="{FF2B5EF4-FFF2-40B4-BE49-F238E27FC236}">
                <a16:creationId xmlns:a16="http://schemas.microsoft.com/office/drawing/2014/main" xmlns="" id="{485362DB-F368-B448-8D2C-55391F499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1476-7C51-6A49-9A05-7390298130D5}" type="datetime4">
              <a:rPr lang="cs-CZ" smtClean="0"/>
              <a:pPr/>
              <a:t>12. září 2022</a:t>
            </a:fld>
            <a:endParaRPr lang="cs-CZ"/>
          </a:p>
        </p:txBody>
      </p:sp>
      <p:sp>
        <p:nvSpPr>
          <p:cNvPr id="5" name="Zástupný objekt pro zápatí 4">
            <a:extLst>
              <a:ext uri="{FF2B5EF4-FFF2-40B4-BE49-F238E27FC236}">
                <a16:creationId xmlns:a16="http://schemas.microsoft.com/office/drawing/2014/main" xmlns="" id="{EE88EB06-50F9-B941-9AEB-2B9C9F548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6" name="Zástupný objekt pro číslo snímku 5">
            <a:extLst>
              <a:ext uri="{FF2B5EF4-FFF2-40B4-BE49-F238E27FC236}">
                <a16:creationId xmlns:a16="http://schemas.microsoft.com/office/drawing/2014/main" xmlns="" id="{C5242BEC-5B22-C04C-A76B-C705978B1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xmlns="" id="{3C8D6E40-8C01-F444-BFB3-A287106AA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66062"/>
            <a:ext cx="9144000" cy="2387600"/>
          </a:xfrm>
        </p:spPr>
        <p:txBody>
          <a:bodyPr anchor="ctr" anchorCtr="0">
            <a:normAutofit fontScale="90000"/>
          </a:bodyPr>
          <a:lstStyle/>
          <a:p>
            <a:r>
              <a:rPr lang="cs-CZ" sz="5300" dirty="0" smtClean="0"/>
              <a:t>Na hodině si nafocené billboardy </a:t>
            </a:r>
            <a:r>
              <a:rPr lang="cs-CZ" sz="5300" dirty="0" err="1" smtClean="0"/>
              <a:t>posdílejte</a:t>
            </a:r>
            <a:r>
              <a:rPr lang="cs-CZ" sz="5300" dirty="0" smtClean="0"/>
              <a:t>, prohlédněte. </a:t>
            </a:r>
            <a:br>
              <a:rPr lang="cs-CZ" sz="5300" dirty="0" smtClean="0"/>
            </a:br>
            <a:r>
              <a:rPr lang="cs-CZ" sz="5300" dirty="0" smtClean="0"/>
              <a:t>Můžete využít sdílené prostředí, na které budou fotografie ukládat, tím eliminujete opakování fotografií.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Zadejte třídě otázku: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0455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o datum 3">
            <a:extLst>
              <a:ext uri="{FF2B5EF4-FFF2-40B4-BE49-F238E27FC236}">
                <a16:creationId xmlns:a16="http://schemas.microsoft.com/office/drawing/2014/main" xmlns="" id="{485362DB-F368-B448-8D2C-55391F499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1476-7C51-6A49-9A05-7390298130D5}" type="datetime4">
              <a:rPr lang="cs-CZ" smtClean="0"/>
              <a:pPr/>
              <a:t>12. září 2022</a:t>
            </a:fld>
            <a:endParaRPr lang="cs-CZ"/>
          </a:p>
        </p:txBody>
      </p:sp>
      <p:sp>
        <p:nvSpPr>
          <p:cNvPr id="5" name="Zástupný objekt pro zápatí 4">
            <a:extLst>
              <a:ext uri="{FF2B5EF4-FFF2-40B4-BE49-F238E27FC236}">
                <a16:creationId xmlns:a16="http://schemas.microsoft.com/office/drawing/2014/main" xmlns="" id="{EE88EB06-50F9-B941-9AEB-2B9C9F548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6" name="Zástupný objekt pro číslo snímku 5">
            <a:extLst>
              <a:ext uri="{FF2B5EF4-FFF2-40B4-BE49-F238E27FC236}">
                <a16:creationId xmlns:a16="http://schemas.microsoft.com/office/drawing/2014/main" xmlns="" id="{C5242BEC-5B22-C04C-A76B-C705978B1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xmlns="" id="{3C8D6E40-8C01-F444-BFB3-A287106AA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5851"/>
            <a:ext cx="9144000" cy="2387600"/>
          </a:xfrm>
        </p:spPr>
        <p:txBody>
          <a:bodyPr anchor="ctr" anchorCtr="0">
            <a:normAutofit fontScale="90000"/>
          </a:bodyPr>
          <a:lstStyle/>
          <a:p>
            <a:r>
              <a:rPr lang="cs-CZ" dirty="0"/>
              <a:t>Vyberte billboardy, které vás něčím zaujaly.</a:t>
            </a:r>
            <a:br>
              <a:rPr lang="cs-CZ" dirty="0"/>
            </a:br>
            <a:r>
              <a:rPr lang="cs-CZ" dirty="0"/>
              <a:t>Čím?</a:t>
            </a:r>
            <a:br>
              <a:rPr lang="cs-CZ" dirty="0"/>
            </a:br>
            <a:endParaRPr lang="cs-CZ" dirty="0"/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xmlns="" id="{393D9010-950D-4040-B4C2-88196B2FB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43451"/>
            <a:ext cx="9144000" cy="2260878"/>
          </a:xfrm>
        </p:spPr>
        <p:txBody>
          <a:bodyPr>
            <a:noAutofit/>
          </a:bodyPr>
          <a:lstStyle/>
          <a:p>
            <a:r>
              <a:rPr lang="cs-CZ" sz="3200" dirty="0" smtClean="0"/>
              <a:t>Své postřehy si zapište.</a:t>
            </a:r>
          </a:p>
          <a:p>
            <a:r>
              <a:rPr lang="cs-CZ" sz="3200" dirty="0" smtClean="0"/>
              <a:t>Následně najděte někoho, kdo to má podobně a prozkoumejte, zda vás zaujaly stejné věci.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140777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o datum 3">
            <a:extLst>
              <a:ext uri="{FF2B5EF4-FFF2-40B4-BE49-F238E27FC236}">
                <a16:creationId xmlns:a16="http://schemas.microsoft.com/office/drawing/2014/main" xmlns="" id="{485362DB-F368-B448-8D2C-55391F499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1476-7C51-6A49-9A05-7390298130D5}" type="datetime4">
              <a:rPr lang="cs-CZ" smtClean="0"/>
              <a:pPr/>
              <a:t>12. září 2022</a:t>
            </a:fld>
            <a:endParaRPr lang="cs-CZ"/>
          </a:p>
        </p:txBody>
      </p:sp>
      <p:sp>
        <p:nvSpPr>
          <p:cNvPr id="5" name="Zástupný objekt pro zápatí 4">
            <a:extLst>
              <a:ext uri="{FF2B5EF4-FFF2-40B4-BE49-F238E27FC236}">
                <a16:creationId xmlns:a16="http://schemas.microsoft.com/office/drawing/2014/main" xmlns="" id="{EE88EB06-50F9-B941-9AEB-2B9C9F548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6" name="Zástupný objekt pro číslo snímku 5">
            <a:extLst>
              <a:ext uri="{FF2B5EF4-FFF2-40B4-BE49-F238E27FC236}">
                <a16:creationId xmlns:a16="http://schemas.microsoft.com/office/drawing/2014/main" xmlns="" id="{C5242BEC-5B22-C04C-A76B-C705978B1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xmlns="" id="{3C8D6E40-8C01-F444-BFB3-A287106AA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72688"/>
            <a:ext cx="9144000" cy="2387600"/>
          </a:xfrm>
        </p:spPr>
        <p:txBody>
          <a:bodyPr anchor="ctr" anchorCtr="0">
            <a:normAutofit fontScale="90000"/>
          </a:bodyPr>
          <a:lstStyle/>
          <a:p>
            <a:r>
              <a:rPr lang="cs-CZ" dirty="0" smtClean="0"/>
              <a:t>Můžete skupiny pro sdílení názorů vytvořit „opačně“. Názorově různé.</a:t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8167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o datum 3">
            <a:extLst>
              <a:ext uri="{FF2B5EF4-FFF2-40B4-BE49-F238E27FC236}">
                <a16:creationId xmlns:a16="http://schemas.microsoft.com/office/drawing/2014/main" xmlns="" id="{485362DB-F368-B448-8D2C-55391F499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1476-7C51-6A49-9A05-7390298130D5}" type="datetime4">
              <a:rPr lang="cs-CZ" smtClean="0"/>
              <a:pPr/>
              <a:t>12. září 2022</a:t>
            </a:fld>
            <a:endParaRPr lang="cs-CZ"/>
          </a:p>
        </p:txBody>
      </p:sp>
      <p:sp>
        <p:nvSpPr>
          <p:cNvPr id="5" name="Zástupný objekt pro zápatí 4">
            <a:extLst>
              <a:ext uri="{FF2B5EF4-FFF2-40B4-BE49-F238E27FC236}">
                <a16:creationId xmlns:a16="http://schemas.microsoft.com/office/drawing/2014/main" xmlns="" id="{EE88EB06-50F9-B941-9AEB-2B9C9F548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6" name="Zástupný objekt pro číslo snímku 5">
            <a:extLst>
              <a:ext uri="{FF2B5EF4-FFF2-40B4-BE49-F238E27FC236}">
                <a16:creationId xmlns:a16="http://schemas.microsoft.com/office/drawing/2014/main" xmlns="" id="{C5242BEC-5B22-C04C-A76B-C705978B1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xmlns="" id="{3C8D6E40-8C01-F444-BFB3-A287106AA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5851"/>
            <a:ext cx="9144000" cy="2387600"/>
          </a:xfrm>
        </p:spPr>
        <p:txBody>
          <a:bodyPr anchor="ctr" anchorCtr="0">
            <a:normAutofit fontScale="90000"/>
          </a:bodyPr>
          <a:lstStyle/>
          <a:p>
            <a:r>
              <a:rPr lang="cs-CZ" dirty="0" smtClean="0"/>
              <a:t>Vytvořte dvojice.</a:t>
            </a:r>
            <a:br>
              <a:rPr lang="cs-CZ" dirty="0" smtClean="0"/>
            </a:br>
            <a:r>
              <a:rPr lang="cs-CZ" dirty="0" smtClean="0"/>
              <a:t>Nyní společně ve dvojici zapátrejte na internetu a zjistěte: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xmlns="" id="{393D9010-950D-4040-B4C2-88196B2FB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43451"/>
            <a:ext cx="9144000" cy="2260878"/>
          </a:xfrm>
        </p:spPr>
        <p:txBody>
          <a:bodyPr>
            <a:noAutofit/>
          </a:bodyPr>
          <a:lstStyle/>
          <a:p>
            <a:r>
              <a:rPr lang="cs-CZ" sz="3200" dirty="0" smtClean="0"/>
              <a:t>Které politické strany kandidují v našem městě?</a:t>
            </a:r>
          </a:p>
          <a:p>
            <a:r>
              <a:rPr lang="cs-CZ" sz="3200" i="1" dirty="0" smtClean="0">
                <a:solidFill>
                  <a:schemeClr val="accent1">
                    <a:lumMod val="75000"/>
                  </a:schemeClr>
                </a:solidFill>
              </a:rPr>
              <a:t>Poznamenejte si.</a:t>
            </a:r>
          </a:p>
          <a:p>
            <a:r>
              <a:rPr lang="cs-CZ" sz="3200" dirty="0" smtClean="0"/>
              <a:t>Kolik jich je celkem?</a:t>
            </a:r>
          </a:p>
          <a:p>
            <a:r>
              <a:rPr lang="cs-CZ" sz="3200" dirty="0" smtClean="0"/>
              <a:t>Co motivuje člověka ke vstupu do komunální politiky?</a:t>
            </a:r>
            <a:endParaRPr lang="cs-CZ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3200" i="1" dirty="0" smtClean="0">
                <a:solidFill>
                  <a:schemeClr val="accent1">
                    <a:lumMod val="75000"/>
                  </a:schemeClr>
                </a:solidFill>
              </a:rPr>
              <a:t>Diskutujte.</a:t>
            </a:r>
            <a:endParaRPr lang="cs-CZ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240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o datum 3">
            <a:extLst>
              <a:ext uri="{FF2B5EF4-FFF2-40B4-BE49-F238E27FC236}">
                <a16:creationId xmlns:a16="http://schemas.microsoft.com/office/drawing/2014/main" xmlns="" id="{485362DB-F368-B448-8D2C-55391F499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1476-7C51-6A49-9A05-7390298130D5}" type="datetime4">
              <a:rPr lang="cs-CZ" smtClean="0"/>
              <a:pPr/>
              <a:t>12. září 2022</a:t>
            </a:fld>
            <a:endParaRPr lang="cs-CZ"/>
          </a:p>
        </p:txBody>
      </p:sp>
      <p:sp>
        <p:nvSpPr>
          <p:cNvPr id="5" name="Zástupný objekt pro zápatí 4">
            <a:extLst>
              <a:ext uri="{FF2B5EF4-FFF2-40B4-BE49-F238E27FC236}">
                <a16:creationId xmlns:a16="http://schemas.microsoft.com/office/drawing/2014/main" xmlns="" id="{EE88EB06-50F9-B941-9AEB-2B9C9F548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6" name="Zástupný objekt pro číslo snímku 5">
            <a:extLst>
              <a:ext uri="{FF2B5EF4-FFF2-40B4-BE49-F238E27FC236}">
                <a16:creationId xmlns:a16="http://schemas.microsoft.com/office/drawing/2014/main" xmlns="" id="{C5242BEC-5B22-C04C-A76B-C705978B1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xmlns="" id="{3C8D6E40-8C01-F444-BFB3-A287106AA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5851"/>
            <a:ext cx="9144000" cy="2387600"/>
          </a:xfrm>
        </p:spPr>
        <p:txBody>
          <a:bodyPr anchor="ctr" anchorCtr="0">
            <a:normAutofit fontScale="90000"/>
          </a:bodyPr>
          <a:lstStyle/>
          <a:p>
            <a:r>
              <a:rPr lang="cs-CZ" dirty="0" smtClean="0"/>
              <a:t>„nadstavbová aktivita“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xmlns="" id="{393D9010-950D-4040-B4C2-88196B2FB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14652"/>
            <a:ext cx="9144000" cy="2260878"/>
          </a:xfrm>
        </p:spPr>
        <p:txBody>
          <a:bodyPr>
            <a:noAutofit/>
          </a:bodyPr>
          <a:lstStyle/>
          <a:p>
            <a:r>
              <a:rPr lang="cs-CZ" sz="3200" dirty="0" smtClean="0"/>
              <a:t>Pokud chcete, můžete se zaměřit i na volební sliby – „volební neřesti“, kterých se strany mohou dopouštět (působení na emoce, nereálnost slibů, dárky pro voliče, jednoduchost řešení, předsudky...) </a:t>
            </a:r>
          </a:p>
          <a:p>
            <a:r>
              <a:rPr lang="cs-CZ" sz="2800" i="1" dirty="0" smtClean="0">
                <a:solidFill>
                  <a:srgbClr val="C00000"/>
                </a:solidFill>
              </a:rPr>
              <a:t>Využít lze k </a:t>
            </a:r>
            <a:r>
              <a:rPr lang="cs-CZ" sz="2800" i="1" dirty="0">
                <a:solidFill>
                  <a:srgbClr val="C00000"/>
                </a:solidFill>
              </a:rPr>
              <a:t>diskuzi materiál: </a:t>
            </a:r>
            <a:r>
              <a:rPr lang="cs-CZ" sz="2800" i="1" dirty="0">
                <a:solidFill>
                  <a:srgbClr val="C00000"/>
                </a:solidFill>
                <a:hlinkClick r:id="rId2"/>
              </a:rPr>
              <a:t>http://</a:t>
            </a:r>
            <a:r>
              <a:rPr lang="cs-CZ" sz="2800" i="1" dirty="0" smtClean="0">
                <a:solidFill>
                  <a:srgbClr val="C00000"/>
                </a:solidFill>
                <a:hlinkClick r:id="rId2"/>
              </a:rPr>
              <a:t>www.vychovakobcanstvi.cz/nove-ucebni-pomucky-volebni-neresti</a:t>
            </a:r>
            <a:endParaRPr lang="cs-CZ" sz="2800" i="1" dirty="0" smtClean="0">
              <a:solidFill>
                <a:srgbClr val="C00000"/>
              </a:solidFill>
            </a:endParaRPr>
          </a:p>
          <a:p>
            <a:r>
              <a:rPr lang="cs-CZ" sz="2800" i="1" dirty="0" smtClean="0">
                <a:solidFill>
                  <a:schemeClr val="accent1">
                    <a:lumMod val="75000"/>
                  </a:schemeClr>
                </a:solidFill>
              </a:rPr>
              <a:t>Plakátky umístěte do prostoru. Žáci/Žákyně procházejí a zaznamenávají si, které neřesti vnímají na daném plakátu.</a:t>
            </a:r>
          </a:p>
          <a:p>
            <a:r>
              <a:rPr lang="cs-CZ" sz="2800" i="1" dirty="0" smtClean="0">
                <a:solidFill>
                  <a:schemeClr val="accent1">
                    <a:lumMod val="75000"/>
                  </a:schemeClr>
                </a:solidFill>
              </a:rPr>
              <a:t>Poté společně sdílíte postřehy.</a:t>
            </a:r>
          </a:p>
          <a:p>
            <a:endParaRPr lang="cs-CZ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65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o datum 3">
            <a:extLst>
              <a:ext uri="{FF2B5EF4-FFF2-40B4-BE49-F238E27FC236}">
                <a16:creationId xmlns:a16="http://schemas.microsoft.com/office/drawing/2014/main" xmlns="" id="{485362DB-F368-B448-8D2C-55391F499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1476-7C51-6A49-9A05-7390298130D5}" type="datetime4">
              <a:rPr lang="cs-CZ" smtClean="0"/>
              <a:pPr/>
              <a:t>12. září 2022</a:t>
            </a:fld>
            <a:endParaRPr lang="cs-CZ"/>
          </a:p>
        </p:txBody>
      </p:sp>
      <p:sp>
        <p:nvSpPr>
          <p:cNvPr id="5" name="Zástupný objekt pro zápatí 4">
            <a:extLst>
              <a:ext uri="{FF2B5EF4-FFF2-40B4-BE49-F238E27FC236}">
                <a16:creationId xmlns:a16="http://schemas.microsoft.com/office/drawing/2014/main" xmlns="" id="{EE88EB06-50F9-B941-9AEB-2B9C9F548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6" name="Zástupný objekt pro číslo snímku 5">
            <a:extLst>
              <a:ext uri="{FF2B5EF4-FFF2-40B4-BE49-F238E27FC236}">
                <a16:creationId xmlns:a16="http://schemas.microsoft.com/office/drawing/2014/main" xmlns="" id="{C5242BEC-5B22-C04C-A76B-C705978B1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xmlns="" id="{3C8D6E40-8C01-F444-BFB3-A287106AA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5851"/>
            <a:ext cx="9144000" cy="2387600"/>
          </a:xfrm>
        </p:spPr>
        <p:txBody>
          <a:bodyPr anchor="ctr" anchorCtr="0">
            <a:normAutofit fontScale="90000"/>
          </a:bodyPr>
          <a:lstStyle/>
          <a:p>
            <a:r>
              <a:rPr lang="cs-CZ" dirty="0" smtClean="0"/>
              <a:t>Prozkoumejte kandidátky politických stran, jména.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xmlns="" id="{393D9010-950D-4040-B4C2-88196B2FB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43451"/>
            <a:ext cx="9144000" cy="2260878"/>
          </a:xfrm>
        </p:spPr>
        <p:txBody>
          <a:bodyPr>
            <a:noAutofit/>
          </a:bodyPr>
          <a:lstStyle/>
          <a:p>
            <a:r>
              <a:rPr lang="cs-CZ" sz="3200" dirty="0" smtClean="0"/>
              <a:t>Našli jste jméno, které znáte?</a:t>
            </a:r>
          </a:p>
          <a:p>
            <a:r>
              <a:rPr lang="cs-CZ" sz="3200" i="1" dirty="0" smtClean="0">
                <a:solidFill>
                  <a:schemeClr val="accent1">
                    <a:lumMod val="75000"/>
                  </a:schemeClr>
                </a:solidFill>
              </a:rPr>
              <a:t>Vypište si je.</a:t>
            </a:r>
          </a:p>
        </p:txBody>
      </p:sp>
    </p:spTree>
    <p:extLst>
      <p:ext uri="{BB962C8B-B14F-4D97-AF65-F5344CB8AC3E}">
        <p14:creationId xmlns:p14="http://schemas.microsoft.com/office/powerpoint/2010/main" val="74792540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425</Words>
  <Application>Microsoft Office PowerPoint</Application>
  <PresentationFormat>Vlastní</PresentationFormat>
  <Paragraphs>95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17" baseType="lpstr">
      <vt:lpstr>Motiv Office</vt:lpstr>
      <vt:lpstr>Vlastní návrh</vt:lpstr>
      <vt:lpstr>Komunální volby</vt:lpstr>
      <vt:lpstr>Zadejte třídě následující aktivitu, s níž můžete započít hodinu.</vt:lpstr>
      <vt:lpstr>Domácí zadání:</vt:lpstr>
      <vt:lpstr>Na hodině si nafocené billboardy posdílejte, prohlédněte.  Můžete využít sdílené prostředí, na které budou fotografie ukládat, tím eliminujete opakování fotografií.  Zadejte třídě otázku:</vt:lpstr>
      <vt:lpstr>Vyberte billboardy, které vás něčím zaujaly. Čím? </vt:lpstr>
      <vt:lpstr>Můžete skupiny pro sdílení názorů vytvořit „opačně“. Názorově různé. </vt:lpstr>
      <vt:lpstr>Vytvořte dvojice. Nyní společně ve dvojici zapátrejte na internetu a zjistěte: </vt:lpstr>
      <vt:lpstr>„nadstavbová aktivita“   </vt:lpstr>
      <vt:lpstr>Prozkoumejte kandidátky politických stran, jména.  </vt:lpstr>
      <vt:lpstr>Zamyslete se samostatně nad tím… </vt:lpstr>
      <vt:lpstr>Rozdělení do menších skupinek.  </vt:lpstr>
      <vt:lpstr>Komunální volby (někým nazývané jako „radniční“)  </vt:lpstr>
      <vt:lpstr>Komunální volby – Vím, či nevím? </vt:lpstr>
      <vt:lpstr>Prezentace aplikace PowerPoint</vt:lpstr>
      <vt:lpstr>Pro rychlé pochopení hlasování: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Matyáš Trnka</dc:creator>
  <cp:lastModifiedBy>Slámová Petra</cp:lastModifiedBy>
  <cp:revision>11</cp:revision>
  <dcterms:created xsi:type="dcterms:W3CDTF">2018-05-21T11:34:04Z</dcterms:created>
  <dcterms:modified xsi:type="dcterms:W3CDTF">2022-09-12T17:04:47Z</dcterms:modified>
</cp:coreProperties>
</file>