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5" roundtripDataSignature="AMtx7mjYrTp0RbRyNZ7dVv5kcHEjLQOn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f2aa736b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f2aa736b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5f2aa736b8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f2aa736b8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f2aa736b8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5f2aa736b8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f2aa736b8_0_4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f2aa736b8_0_4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5f2aa736b8_0_4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f2653611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5f2653611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5f2653611c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c9730dbe8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5c9730dbe8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Na dalším slidu je nabídka ve větším měřítku.</a:t>
            </a:r>
            <a:endParaRPr/>
          </a:p>
        </p:txBody>
      </p:sp>
      <p:sp>
        <p:nvSpPr>
          <p:cNvPr id="106" name="Google Shape;106;g25c9730dbe8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f2653611c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f2653611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5f2653611c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f2653611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5f2653611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25f2653611c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f2653611c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f2653611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5f2653611c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f2653611c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f2653611c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5f2653611c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f2653611c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f2653611c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5f2653611c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f2aa736b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f2aa736b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5f2aa736b8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f2aa736b8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f2aa736b8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5f2aa736b8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4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4288799" y="-1327676"/>
            <a:ext cx="3911700" cy="10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1949999" y="-445476"/>
            <a:ext cx="5811900" cy="7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20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11016178" y="207530"/>
            <a:ext cx="949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1139300" y="365125"/>
            <a:ext cx="1021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1139300" y="1685926"/>
            <a:ext cx="4994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1139300" y="2509838"/>
            <a:ext cx="4994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0" name="Google Shape;60;p12"/>
          <p:cNvSpPr txBox="1"/>
          <p:nvPr>
            <p:ph idx="3" type="body"/>
          </p:nvPr>
        </p:nvSpPr>
        <p:spPr>
          <a:xfrm>
            <a:off x="6360702" y="2509838"/>
            <a:ext cx="4994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4" type="body"/>
          </p:nvPr>
        </p:nvSpPr>
        <p:spPr>
          <a:xfrm>
            <a:off x="6369475" y="1685926"/>
            <a:ext cx="4994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135626" y="1844675"/>
            <a:ext cx="504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6307394" y="1825625"/>
            <a:ext cx="504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1139300" y="1709738"/>
            <a:ext cx="102081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1139300" y="4589463"/>
            <a:ext cx="102081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F.png" id="26" name="Google Shape;26;p10"/>
          <p:cNvPicPr preferRelativeResize="0"/>
          <p:nvPr/>
        </p:nvPicPr>
        <p:blipFill rotWithShape="1">
          <a:blip r:embed="rId2">
            <a:alphaModFix amt="33000"/>
          </a:blip>
          <a:srcRect b="0" l="0" r="0" t="0"/>
          <a:stretch/>
        </p:blipFill>
        <p:spPr>
          <a:xfrm>
            <a:off x="10452779" y="6042772"/>
            <a:ext cx="1440000" cy="525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rizeniskoly.cz/aktuality/lide-musi-ve-sve-praci-videt-smysl.a-8406.html" TargetMode="External"/><Relationship Id="rId4" Type="http://schemas.openxmlformats.org/officeDocument/2006/relationships/hyperlink" Target="https://archiv.hn.cz/c1-49556280-test-hn-zustat-v-praci-nebo-odejit" TargetMode="External"/><Relationship Id="rId5" Type="http://schemas.openxmlformats.org/officeDocument/2006/relationships/hyperlink" Target="https://www.ceskatelevize.cz/porady/10408111009-cesky-zurnal/216562262600002/" TargetMode="External"/><Relationship Id="rId6" Type="http://schemas.openxmlformats.org/officeDocument/2006/relationships/hyperlink" Target="https://www.csfd.cz/film/327536-cesky-zurnal/559037-hranice-prace/prehled/" TargetMode="External"/><Relationship Id="rId7" Type="http://schemas.openxmlformats.org/officeDocument/2006/relationships/hyperlink" Target="https://tinyurl.com/v8veayhs" TargetMode="External"/><Relationship Id="rId8" Type="http://schemas.openxmlformats.org/officeDocument/2006/relationships/hyperlink" Target="https://www.cmkos.cz/cs/obsah/273/pridejte-s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eskatelevize.cz/porady/10408111009-cesky-zurnal/216562262600002/" TargetMode="External"/><Relationship Id="rId4" Type="http://schemas.openxmlformats.org/officeDocument/2006/relationships/hyperlink" Target="https://www.ceskatelevize.cz/porady/10408111009-cesky-zurnal/216562262600002/" TargetMode="External"/><Relationship Id="rId5" Type="http://schemas.openxmlformats.org/officeDocument/2006/relationships/hyperlink" Target="https://www.ceskatelevize.cz/porady/10408111009-cesky-zurnal/216562262600002/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257100" y="2064525"/>
            <a:ext cx="5265900" cy="15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800"/>
              <a:buFont typeface="Calibri"/>
              <a:buNone/>
            </a:pPr>
            <a:r>
              <a:rPr lang="cs-CZ">
                <a:solidFill>
                  <a:srgbClr val="E23D19"/>
                </a:solidFill>
              </a:rPr>
              <a:t>Práce</a:t>
            </a:r>
            <a:r>
              <a:rPr lang="cs-CZ">
                <a:solidFill>
                  <a:srgbClr val="E23D19"/>
                </a:solidFill>
              </a:rPr>
              <a:t> ve 21. století</a:t>
            </a:r>
            <a:endParaRPr>
              <a:solidFill>
                <a:srgbClr val="E23D1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800"/>
              <a:buFont typeface="Calibri"/>
              <a:buNone/>
            </a:pPr>
            <a:r>
              <a:rPr lang="cs-CZ" sz="2000">
                <a:solidFill>
                  <a:srgbClr val="E23D19"/>
                </a:solidFill>
              </a:rPr>
              <a:t>Ta, kterou nechcete.</a:t>
            </a:r>
            <a:endParaRPr sz="2000">
              <a:solidFill>
                <a:srgbClr val="E23D19"/>
              </a:solidFill>
            </a:endParaRPr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6292974" y="3758772"/>
            <a:ext cx="5631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E23D19"/>
              </a:solidFill>
            </a:endParaRPr>
          </a:p>
        </p:txBody>
      </p:sp>
      <p:pic>
        <p:nvPicPr>
          <p:cNvPr descr="ACF_logolink_TRANS.png" id="102" name="Google Shape;102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231842" y="6031068"/>
            <a:ext cx="3560221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f2aa736b8_0_14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Hra: Jak jsme zakládali odbory</a:t>
            </a:r>
            <a:endParaRPr/>
          </a:p>
        </p:txBody>
      </p:sp>
      <p:sp>
        <p:nvSpPr>
          <p:cNvPr id="189" name="Google Shape;189;g25f2aa736b8_0_1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190" name="Google Shape;190;g25f2aa736b8_0_14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Rozdělte si role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Promyslete dialogy (můžete, ale nemusíte, si je napsat)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Dialogy by měly obsahovat postup založení odborů, ale vlastními slovy. </a:t>
            </a:r>
            <a:r>
              <a:rPr b="1" lang="cs-CZ"/>
              <a:t>Nesmíte číst postup!</a:t>
            </a:r>
            <a:endParaRPr b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Délka hry 8 minut.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Kritéria hodnocení: dodržení výše uvedených kritérií plus body za umělecké ztvárnění.</a:t>
            </a:r>
            <a:endParaRPr/>
          </a:p>
        </p:txBody>
      </p:sp>
      <p:sp>
        <p:nvSpPr>
          <p:cNvPr id="191" name="Google Shape;191;g25f2aa736b8_0_1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92" name="Google Shape;192;g25f2aa736b8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188" y="9874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5f2aa736b8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2925" y="3243627"/>
            <a:ext cx="2532475" cy="25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5f2aa736b8_0_14"/>
          <p:cNvPicPr preferRelativeResize="0"/>
          <p:nvPr/>
        </p:nvPicPr>
        <p:blipFill rotWithShape="1">
          <a:blip r:embed="rId5">
            <a:alphaModFix/>
          </a:blip>
          <a:srcRect b="10023" l="10023" r="0" t="0"/>
          <a:stretch/>
        </p:blipFill>
        <p:spPr>
          <a:xfrm>
            <a:off x="5246613" y="4040125"/>
            <a:ext cx="3101700" cy="1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5f2aa736b8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3775" y="1058863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5f2aa736b8_0_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9150" y="2357375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f2aa736b8_0_40"/>
          <p:cNvSpPr txBox="1"/>
          <p:nvPr>
            <p:ph type="title"/>
          </p:nvPr>
        </p:nvSpPr>
        <p:spPr>
          <a:xfrm>
            <a:off x="1135625" y="365125"/>
            <a:ext cx="10218300" cy="89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Rekapitulace - doplň vhodně pojmy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5f2aa736b8_0_40"/>
          <p:cNvSpPr txBox="1"/>
          <p:nvPr>
            <p:ph idx="1" type="body"/>
          </p:nvPr>
        </p:nvSpPr>
        <p:spPr>
          <a:xfrm>
            <a:off x="492975" y="1319850"/>
            <a:ext cx="10860900" cy="515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Ověřený, oznámení vzniku odborů zaměstnavateli, stanovy, inteligentní, výbor 2x</a:t>
            </a:r>
            <a:endParaRPr/>
          </a:p>
        </p:txBody>
      </p:sp>
      <p:sp>
        <p:nvSpPr>
          <p:cNvPr id="204" name="Google Shape;204;g25f2aa736b8_0_4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205" name="Google Shape;205;g25f2aa736b8_0_40"/>
          <p:cNvGrpSpPr/>
          <p:nvPr/>
        </p:nvGrpSpPr>
        <p:grpSpPr>
          <a:xfrm>
            <a:off x="6018150" y="2486506"/>
            <a:ext cx="3306780" cy="2305081"/>
            <a:chOff x="4526676" y="1857800"/>
            <a:chExt cx="2480147" cy="1728854"/>
          </a:xfrm>
        </p:grpSpPr>
        <p:sp>
          <p:nvSpPr>
            <p:cNvPr id="206" name="Google Shape;206;g25f2aa736b8_0_40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" name="Google Shape;207;g25f2aa736b8_0_40"/>
            <p:cNvGrpSpPr/>
            <p:nvPr/>
          </p:nvGrpSpPr>
          <p:grpSpPr>
            <a:xfrm>
              <a:off x="4526676" y="1857800"/>
              <a:ext cx="2480147" cy="1728854"/>
              <a:chOff x="4526676" y="1857800"/>
              <a:chExt cx="2480147" cy="1728854"/>
            </a:xfrm>
          </p:grpSpPr>
          <p:grpSp>
            <p:nvGrpSpPr>
              <p:cNvPr id="208" name="Google Shape;208;g25f2aa736b8_0_40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09" name="Google Shape;209;g25f2aa736b8_0_4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10" name="Google Shape;210;g25f2aa736b8_0_4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1" name="Google Shape;211;g25f2aa736b8_0_40"/>
              <p:cNvSpPr txBox="1"/>
              <p:nvPr/>
            </p:nvSpPr>
            <p:spPr>
              <a:xfrm>
                <a:off x="4526676" y="3215254"/>
                <a:ext cx="921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cs-CZ" sz="1600">
                    <a:latin typeface="Roboto"/>
                    <a:ea typeface="Roboto"/>
                    <a:cs typeface="Roboto"/>
                    <a:sym typeface="Roboto"/>
                  </a:rPr>
                  <a:t>středověk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2" name="Google Shape;212;g25f2aa736b8_0_40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1100">
                    <a:latin typeface="Roboto"/>
                    <a:ea typeface="Roboto"/>
                    <a:cs typeface="Roboto"/>
                    <a:sym typeface="Roboto"/>
                  </a:rPr>
                  <a:t>……………………………………….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cs-CZ" sz="1100">
                    <a:latin typeface="Roboto"/>
                    <a:ea typeface="Roboto"/>
                    <a:cs typeface="Roboto"/>
                    <a:sym typeface="Roboto"/>
                  </a:rPr>
                  <a:t>Písemnou formou a podle vzoru </a:t>
                </a:r>
                <a:r>
                  <a:rPr lang="cs-CZ" sz="1100">
                    <a:latin typeface="Roboto"/>
                    <a:ea typeface="Roboto"/>
                    <a:cs typeface="Roboto"/>
                    <a:sym typeface="Roboto"/>
                  </a:rPr>
                  <a:t> (název, sídlo, IČ, jednatel…)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13" name="Google Shape;213;g25f2aa736b8_0_40"/>
          <p:cNvGrpSpPr/>
          <p:nvPr/>
        </p:nvGrpSpPr>
        <p:grpSpPr>
          <a:xfrm>
            <a:off x="8563600" y="3612875"/>
            <a:ext cx="3628094" cy="2314145"/>
            <a:chOff x="6435811" y="2702598"/>
            <a:chExt cx="2721139" cy="1735652"/>
          </a:xfrm>
        </p:grpSpPr>
        <p:sp>
          <p:nvSpPr>
            <p:cNvPr id="214" name="Google Shape;214;g25f2aa736b8_0_40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5" name="Google Shape;215;g25f2aa736b8_0_40"/>
            <p:cNvGrpSpPr/>
            <p:nvPr/>
          </p:nvGrpSpPr>
          <p:grpSpPr>
            <a:xfrm>
              <a:off x="6435811" y="2702598"/>
              <a:ext cx="2494562" cy="1735652"/>
              <a:chOff x="6435811" y="2702598"/>
              <a:chExt cx="2494562" cy="1735652"/>
            </a:xfrm>
          </p:grpSpPr>
          <p:grpSp>
            <p:nvGrpSpPr>
              <p:cNvPr id="216" name="Google Shape;216;g25f2aa736b8_0_40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17" name="Google Shape;217;g25f2aa736b8_0_4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18" name="Google Shape;218;g25f2aa736b8_0_4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9" name="Google Shape;219;g25f2aa736b8_0_40"/>
              <p:cNvSpPr txBox="1"/>
              <p:nvPr/>
            </p:nvSpPr>
            <p:spPr>
              <a:xfrm>
                <a:off x="6435811" y="2702598"/>
                <a:ext cx="810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cs-CZ" sz="1600">
                    <a:latin typeface="Roboto"/>
                    <a:ea typeface="Roboto"/>
                    <a:cs typeface="Roboto"/>
                    <a:sym typeface="Roboto"/>
                  </a:rPr>
                  <a:t>novověk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0" name="Google Shape;220;g25f2aa736b8_0_40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1100">
                    <a:latin typeface="Roboto"/>
                    <a:ea typeface="Roboto"/>
                    <a:cs typeface="Roboto"/>
                    <a:sym typeface="Roboto"/>
                  </a:rPr>
                  <a:t>Přijímání členů odborů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cs-CZ" sz="1100">
                    <a:latin typeface="Roboto"/>
                    <a:ea typeface="Roboto"/>
                    <a:cs typeface="Roboto"/>
                    <a:sym typeface="Roboto"/>
                  </a:rPr>
                  <a:t>Zájemce vyplní přihlášku a …….. hlasováním rozhodne, zda zájemce do odborů může vstoupit.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21" name="Google Shape;221;g25f2aa736b8_0_40"/>
          <p:cNvGrpSpPr/>
          <p:nvPr/>
        </p:nvGrpSpPr>
        <p:grpSpPr>
          <a:xfrm>
            <a:off x="644038" y="2486506"/>
            <a:ext cx="3440889" cy="2305094"/>
            <a:chOff x="495991" y="1857800"/>
            <a:chExt cx="2580731" cy="1728863"/>
          </a:xfrm>
        </p:grpSpPr>
        <p:sp>
          <p:nvSpPr>
            <p:cNvPr id="222" name="Google Shape;222;g25f2aa736b8_0_40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3" name="Google Shape;223;g25f2aa736b8_0_40"/>
            <p:cNvGrpSpPr/>
            <p:nvPr/>
          </p:nvGrpSpPr>
          <p:grpSpPr>
            <a:xfrm>
              <a:off x="495991" y="1857800"/>
              <a:ext cx="2580731" cy="1728863"/>
              <a:chOff x="495991" y="1857800"/>
              <a:chExt cx="2580731" cy="1728863"/>
            </a:xfrm>
          </p:grpSpPr>
          <p:sp>
            <p:nvSpPr>
              <p:cNvPr id="224" name="Google Shape;224;g25f2aa736b8_0_40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cs-CZ" sz="1600">
                    <a:latin typeface="Roboto"/>
                    <a:ea typeface="Roboto"/>
                    <a:cs typeface="Roboto"/>
                    <a:sym typeface="Roboto"/>
                  </a:rPr>
                  <a:t>pravěk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25" name="Google Shape;225;g25f2aa736b8_0_40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26" name="Google Shape;226;g25f2aa736b8_0_4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27" name="Google Shape;227;g25f2aa736b8_0_4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8" name="Google Shape;228;g25f2aa736b8_0_40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1100">
                    <a:latin typeface="Roboto"/>
                    <a:ea typeface="Roboto"/>
                    <a:cs typeface="Roboto"/>
                    <a:sym typeface="Roboto"/>
                  </a:rPr>
                  <a:t>Ustavující schůze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cs-CZ" sz="1100">
                    <a:latin typeface="Roboto"/>
                    <a:ea typeface="Roboto"/>
                    <a:cs typeface="Roboto"/>
                    <a:sym typeface="Roboto"/>
                  </a:rPr>
                  <a:t>Zakládají se odbory. Volí se …….., předseda, revizor. Schvalují se………….. Podepisuje se zápis o schůzi.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29" name="Google Shape;229;g25f2aa736b8_0_40"/>
          <p:cNvGrpSpPr/>
          <p:nvPr/>
        </p:nvGrpSpPr>
        <p:grpSpPr>
          <a:xfrm>
            <a:off x="3350098" y="3612875"/>
            <a:ext cx="3335150" cy="2491339"/>
            <a:chOff x="2525587" y="2702598"/>
            <a:chExt cx="2501425" cy="1868551"/>
          </a:xfrm>
        </p:grpSpPr>
        <p:sp>
          <p:nvSpPr>
            <p:cNvPr id="230" name="Google Shape;230;g25f2aa736b8_0_40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1" name="Google Shape;231;g25f2aa736b8_0_40"/>
            <p:cNvGrpSpPr/>
            <p:nvPr/>
          </p:nvGrpSpPr>
          <p:grpSpPr>
            <a:xfrm>
              <a:off x="2525587" y="2702598"/>
              <a:ext cx="2501425" cy="1868551"/>
              <a:chOff x="2525587" y="2702598"/>
              <a:chExt cx="2501425" cy="1868551"/>
            </a:xfrm>
          </p:grpSpPr>
          <p:sp>
            <p:nvSpPr>
              <p:cNvPr id="232" name="Google Shape;232;g25f2aa736b8_0_40"/>
              <p:cNvSpPr txBox="1"/>
              <p:nvPr/>
            </p:nvSpPr>
            <p:spPr>
              <a:xfrm>
                <a:off x="2525587" y="2702598"/>
                <a:ext cx="8823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cs-CZ" sz="1600">
                    <a:latin typeface="Roboto"/>
                    <a:ea typeface="Roboto"/>
                    <a:cs typeface="Roboto"/>
                    <a:sym typeface="Roboto"/>
                  </a:rPr>
                  <a:t>starověk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33" name="Google Shape;233;g25f2aa736b8_0_40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34" name="Google Shape;234;g25f2aa736b8_0_4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35" name="Google Shape;235;g25f2aa736b8_0_4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6" name="Google Shape;236;g25f2aa736b8_0_40"/>
              <p:cNvSpPr txBox="1"/>
              <p:nvPr/>
            </p:nvSpPr>
            <p:spPr>
              <a:xfrm>
                <a:off x="2720312" y="3494449"/>
                <a:ext cx="2306700" cy="107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1100">
                    <a:latin typeface="Roboto"/>
                    <a:ea typeface="Roboto"/>
                    <a:cs typeface="Roboto"/>
                    <a:sym typeface="Roboto"/>
                  </a:rPr>
                  <a:t>Evidence u rejstříkového soudu- přidělení IČ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cs-CZ" sz="1100">
                    <a:latin typeface="Roboto"/>
                    <a:ea typeface="Roboto"/>
                    <a:cs typeface="Roboto"/>
                    <a:sym typeface="Roboto"/>
                  </a:rPr>
                  <a:t>Formulář, stanovy, zápis z ustavující schůze, čestná prohlášení funkcionářů s …….podpisem nahraju do ……………… formuláře na www.justice.cz.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f2aa736b8_0_483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</a:t>
            </a:r>
            <a:r>
              <a:rPr lang="cs-CZ"/>
              <a:t>nového</a:t>
            </a:r>
            <a:r>
              <a:rPr lang="cs-CZ"/>
              <a:t> jste se dozvěděli?</a:t>
            </a:r>
            <a:endParaRPr/>
          </a:p>
        </p:txBody>
      </p:sp>
      <p:sp>
        <p:nvSpPr>
          <p:cNvPr id="243" name="Google Shape;243;g25f2aa736b8_0_483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1.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2.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3.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4.</a:t>
            </a:r>
            <a:endParaRPr/>
          </a:p>
        </p:txBody>
      </p:sp>
      <p:sp>
        <p:nvSpPr>
          <p:cNvPr id="244" name="Google Shape;244;g25f2aa736b8_0_483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45" name="Google Shape;245;g25f2aa736b8_0_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763" y="1281113"/>
            <a:ext cx="3800475" cy="4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5f2aa736b8_0_4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625" y="199450"/>
            <a:ext cx="3361475" cy="2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5f2aa736b8_0_4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4050" y="1969325"/>
            <a:ext cx="3361475" cy="2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5f2aa736b8_0_4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4275" y="4704584"/>
            <a:ext cx="3581249" cy="103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f2653611c_0_2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Zdroje:</a:t>
            </a:r>
            <a:endParaRPr/>
          </a:p>
        </p:txBody>
      </p:sp>
      <p:sp>
        <p:nvSpPr>
          <p:cNvPr id="255" name="Google Shape;255;g25f2653611c_0_2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https://www.rizeniskoly.cz/aktuality/lide-musi-ve-sve-praci-videt-smysl.a-8406.html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https://archiv.hn.cz/c1-49556280-test-hn-zustat-v-praci-nebo-odejit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https://www.ceskatelevize.cz/porady/10408111009-cesky-zurnal/216562262600002/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6"/>
              </a:rPr>
              <a:t>https://www.csfd.cz/film/327536-cesky-zurnal/559037-hranice-prace/prehled/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7"/>
              </a:rPr>
              <a:t>https://tinyurl.com/v8veayhs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8"/>
              </a:rPr>
              <a:t>https://www.cmkos.cz/cs/obsah/273/pridejte-se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5f2653611c_0_2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>
            <p:ph idx="1" type="subTitle"/>
          </p:nvPr>
        </p:nvSpPr>
        <p:spPr>
          <a:xfrm>
            <a:off x="3657600" y="2349563"/>
            <a:ext cx="344128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Děkujeme za pozornost!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Irena Eibenová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c9730dbe8_0_40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/>
              <a:t>Tři přístupy k práci</a:t>
            </a:r>
            <a:endParaRPr/>
          </a:p>
        </p:txBody>
      </p:sp>
      <p:sp>
        <p:nvSpPr>
          <p:cNvPr id="109" name="Google Shape;109;g25c9730dbe8_0_40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900"/>
              <a:t>Představte si některého z vašich pracujících příbuzných.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900"/>
              <a:t>Rozhodněte, do které kategorie z nabídky patří</a:t>
            </a:r>
            <a:r>
              <a:rPr lang="cs-CZ" sz="1900"/>
              <a:t>.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0" name="Google Shape;110;g25c9730dbe8_0_4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g25c9730dbe8_0_4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2" name="Google Shape;112;g25c9730dbe8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749" y="1892175"/>
            <a:ext cx="6172200" cy="34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f2653611c_0_6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9" name="Google Shape;119;g25f2653611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25" y="734945"/>
            <a:ext cx="11376401" cy="59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f2653611c_0_16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/>
              <a:t>Tři přístupy k práci</a:t>
            </a:r>
            <a:endParaRPr/>
          </a:p>
        </p:txBody>
      </p:sp>
      <p:sp>
        <p:nvSpPr>
          <p:cNvPr id="126" name="Google Shape;126;g25f2653611c_0_16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900"/>
              <a:t>Do které kategorie byste v  budoucnu chtěli patřit vy?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900"/>
              <a:t>Je kategorie, do které byste patřit nechtěli?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900"/>
              <a:t>Co od své budoucí práce očekáváte?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7" name="Google Shape;127;g25f2653611c_0_16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8" name="Google Shape;128;g25f2653611c_0_1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9" name="Google Shape;129;g25f2653611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749" y="1892175"/>
            <a:ext cx="6172200" cy="34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f2653611c_0_34"/>
          <p:cNvSpPr txBox="1"/>
          <p:nvPr>
            <p:ph type="title"/>
          </p:nvPr>
        </p:nvSpPr>
        <p:spPr>
          <a:xfrm>
            <a:off x="1139300" y="457200"/>
            <a:ext cx="3632700" cy="991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Hranice práce</a:t>
            </a:r>
            <a:endParaRPr/>
          </a:p>
        </p:txBody>
      </p:sp>
      <p:sp>
        <p:nvSpPr>
          <p:cNvPr id="136" name="Google Shape;136;g25f2653611c_0_3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137" name="Google Shape;137;g25f2653611c_0_34"/>
          <p:cNvSpPr txBox="1"/>
          <p:nvPr>
            <p:ph idx="1" type="body"/>
          </p:nvPr>
        </p:nvSpPr>
        <p:spPr>
          <a:xfrm>
            <a:off x="1139300" y="1600000"/>
            <a:ext cx="3632700" cy="42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Podobné představy o své budoucnosti měli asi v mládí i protagonosté, se kterými se setkala novinářka Saša Uhlová v rámci mapování pracovních podminek nejhůře placených zaměstnání. Než se setkali s realitou…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Práce s pracovním listem</a:t>
            </a:r>
            <a:endParaRPr/>
          </a:p>
        </p:txBody>
      </p:sp>
      <p:sp>
        <p:nvSpPr>
          <p:cNvPr id="138" name="Google Shape;138;g25f2653611c_0_3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39" name="Google Shape;139;g25f2653611c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00" y="5036025"/>
            <a:ext cx="3121524" cy="17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5f2653611c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841" y="4999062"/>
            <a:ext cx="3253535" cy="18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5f2653611c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8407" y="5036025"/>
            <a:ext cx="3082368" cy="17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5f2653611c_0_34"/>
          <p:cNvPicPr preferRelativeResize="0"/>
          <p:nvPr/>
        </p:nvPicPr>
        <p:blipFill rotWithShape="1">
          <a:blip r:embed="rId6">
            <a:alphaModFix/>
          </a:blip>
          <a:srcRect b="0" l="0" r="4534" t="0"/>
          <a:stretch/>
        </p:blipFill>
        <p:spPr>
          <a:xfrm>
            <a:off x="4879913" y="582550"/>
            <a:ext cx="6778775" cy="426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f2653611c_0_49"/>
          <p:cNvSpPr txBox="1"/>
          <p:nvPr>
            <p:ph type="title"/>
          </p:nvPr>
        </p:nvSpPr>
        <p:spPr>
          <a:xfrm>
            <a:off x="1139300" y="457200"/>
            <a:ext cx="3632700" cy="934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Hranice práce</a:t>
            </a:r>
            <a:endParaRPr/>
          </a:p>
        </p:txBody>
      </p:sp>
      <p:sp>
        <p:nvSpPr>
          <p:cNvPr id="149" name="Google Shape;149;g25f2653611c_0_49">
            <a:hlinkClick r:id="rId3"/>
          </p:cNvPr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150" name="Google Shape;150;g25f2653611c_0_49"/>
          <p:cNvSpPr txBox="1"/>
          <p:nvPr>
            <p:ph idx="1" type="body"/>
          </p:nvPr>
        </p:nvSpPr>
        <p:spPr>
          <a:xfrm>
            <a:off x="1139300" y="1528400"/>
            <a:ext cx="3632700" cy="43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https://www.ceskatelevize.cz/porady/10408111009-cesky-zurnal/216562262600002/</a:t>
            </a:r>
            <a:endParaRPr/>
          </a:p>
        </p:txBody>
      </p:sp>
      <p:sp>
        <p:nvSpPr>
          <p:cNvPr id="151" name="Google Shape;151;g25f2653611c_0_49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2" name="Google Shape;152;g25f2653611c_0_4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3975" y="3468125"/>
            <a:ext cx="4183274" cy="258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5f2653611c_0_49"/>
          <p:cNvSpPr txBox="1"/>
          <p:nvPr/>
        </p:nvSpPr>
        <p:spPr>
          <a:xfrm>
            <a:off x="1990025" y="3262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5f2653611c_0_49"/>
          <p:cNvSpPr txBox="1"/>
          <p:nvPr/>
        </p:nvSpPr>
        <p:spPr>
          <a:xfrm>
            <a:off x="478600" y="2430850"/>
            <a:ext cx="35100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cs-CZ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Prádelna v nemocnici Motol 1:05 - 55:55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cs-CZ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Drůbežárna Vodňany 54:20 - 43:23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cs-CZ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 37:50 - 28:25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cs-CZ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Žiletkárna Krupka 26:00 - 17:10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cs-CZ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Třídírna odpadu OZO 16:43 - 3:50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Co se odehrávalo v této části dokumentu?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Jaké jsou tvé dojmy a postřehy?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 vyšlo v kvízu? Měli by zaměstnanci zůstat, nebo odejít?</a:t>
            </a:r>
            <a:endParaRPr sz="1800"/>
          </a:p>
        </p:txBody>
      </p:sp>
      <p:pic>
        <p:nvPicPr>
          <p:cNvPr id="155" name="Google Shape;155;g25f2653611c_0_49"/>
          <p:cNvPicPr preferRelativeResize="0"/>
          <p:nvPr/>
        </p:nvPicPr>
        <p:blipFill rotWithShape="1">
          <a:blip r:embed="rId7">
            <a:alphaModFix/>
          </a:blip>
          <a:srcRect b="0" l="0" r="4534" t="0"/>
          <a:stretch/>
        </p:blipFill>
        <p:spPr>
          <a:xfrm>
            <a:off x="5833975" y="987425"/>
            <a:ext cx="4183274" cy="247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f2653611c_0_63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Průběžné shrnutí:</a:t>
            </a:r>
            <a:endParaRPr/>
          </a:p>
        </p:txBody>
      </p:sp>
      <p:sp>
        <p:nvSpPr>
          <p:cNvPr id="162" name="Google Shape;162;g25f2653611c_0_6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163" name="Google Shape;163;g25f2653611c_0_63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Existují povolání, která jsou důležitá.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Zároveň mají nízkou prestiž,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nízké finanční ohodnocení,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náročné pracovní podmínky, které jsou na hranici (či za ní) zákoníku práce,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-CZ"/>
              <a:t>a které jsou neslučitelné s představou důstojného života.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Co se s tím dá dělat?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5f2653611c_0_63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65" name="Google Shape;165;g25f2653611c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7725" y="23526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f2aa736b8_0_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Odbory </a:t>
            </a:r>
            <a:endParaRPr/>
          </a:p>
        </p:txBody>
      </p:sp>
      <p:sp>
        <p:nvSpPr>
          <p:cNvPr id="172" name="Google Shape;172;g25f2aa736b8_0_4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5f2aa736b8_0_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4" name="Google Shape;174;g25f2aa736b8_0_4"/>
          <p:cNvSpPr txBox="1"/>
          <p:nvPr/>
        </p:nvSpPr>
        <p:spPr>
          <a:xfrm>
            <a:off x="170450" y="1825625"/>
            <a:ext cx="11729100" cy="43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500"/>
              <a:t>Odborová organizace zastupuje zájmy zaměstnanců u zaměstnavatele a má právo na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cs-CZ" sz="1500"/>
              <a:t>informace</a:t>
            </a:r>
            <a:r>
              <a:rPr lang="cs-CZ" sz="1500"/>
              <a:t> (např. o předpokládaném hospodářském růstu, popř. rozvazování pracovních poměrů se zaměstnanci)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-CZ" sz="1500"/>
              <a:t>projednání</a:t>
            </a:r>
            <a:r>
              <a:rPr lang="cs-CZ" sz="1500"/>
              <a:t> (např. hromadná úprava pracovní doby, tj. změna pracovního režimu, či projednávání individuálních stížností zaměstnanců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-CZ" sz="1500"/>
              <a:t>spolurozhodování</a:t>
            </a:r>
            <a:r>
              <a:rPr lang="cs-CZ" sz="1500"/>
              <a:t> (např. určení čerpání hromadné dovolené, vydání plánu dovolených, či vydání pracovního řádu)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-CZ" sz="1500"/>
              <a:t>kolektivní vyjednávání</a:t>
            </a:r>
            <a:r>
              <a:rPr lang="cs-CZ" sz="1500"/>
              <a:t> (např. zvýšení mzdy, zkrácení týdenní pracovní doby bez snížení mzdových nároků, sjednání benefitů – stravenek, zvýšení příplatků apod.)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-CZ" sz="1500"/>
              <a:t>Jen odborová organizace má právo kolektivně vyjednávat a může uzavřít kolektivní smlouvu, garantovat nárůst mezd a výhodnějších pracovních podmínek.</a:t>
            </a:r>
            <a:endParaRPr b="1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f2aa736b8_0_27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Odbory - jak je založit? </a:t>
            </a:r>
            <a:endParaRPr/>
          </a:p>
        </p:txBody>
      </p:sp>
      <p:sp>
        <p:nvSpPr>
          <p:cNvPr id="181" name="Google Shape;181;g25f2aa736b8_0_27"/>
          <p:cNvSpPr txBox="1"/>
          <p:nvPr>
            <p:ph idx="1" type="body"/>
          </p:nvPr>
        </p:nvSpPr>
        <p:spPr>
          <a:xfrm>
            <a:off x="580025" y="1690825"/>
            <a:ext cx="10938300" cy="47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6255">
                <a:latin typeface="Arial"/>
                <a:ea typeface="Arial"/>
                <a:cs typeface="Arial"/>
                <a:sym typeface="Arial"/>
              </a:rPr>
              <a:t>Varianta A: využijte právní servis některého existujícího odborového svazu</a:t>
            </a:r>
            <a:endParaRPr sz="6255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6255">
                <a:latin typeface="Arial"/>
                <a:ea typeface="Arial"/>
                <a:cs typeface="Arial"/>
                <a:sym typeface="Arial"/>
              </a:rPr>
              <a:t>Varianta B: založte si je sami:) aneb </a:t>
            </a:r>
            <a:r>
              <a:rPr lang="cs-CZ" sz="6255">
                <a:latin typeface="Arial"/>
                <a:ea typeface="Arial"/>
                <a:cs typeface="Arial"/>
                <a:sym typeface="Arial"/>
              </a:rPr>
              <a:t>Práce s pracovním listem </a:t>
            </a:r>
            <a:r>
              <a:rPr b="1" lang="cs-CZ" sz="6255">
                <a:latin typeface="Arial"/>
                <a:ea typeface="Arial"/>
                <a:cs typeface="Arial"/>
                <a:sym typeface="Arial"/>
              </a:rPr>
              <a:t>Založení odborové organizace</a:t>
            </a:r>
            <a:endParaRPr b="1" sz="6255">
              <a:latin typeface="Arial"/>
              <a:ea typeface="Arial"/>
              <a:cs typeface="Arial"/>
              <a:sym typeface="Arial"/>
            </a:endParaRPr>
          </a:p>
          <a:p>
            <a:pPr indent="-31521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cs-CZ" sz="5455">
                <a:latin typeface="Arial"/>
                <a:ea typeface="Arial"/>
                <a:cs typeface="Arial"/>
                <a:sym typeface="Arial"/>
              </a:rPr>
              <a:t>Přečtěte si postup založení odborové organizace. Zjistíte, že byste ji založit přesto neuměli, protože vám chybí určité vzory dokumentů.</a:t>
            </a:r>
            <a:endParaRPr sz="5455">
              <a:latin typeface="Arial"/>
              <a:ea typeface="Arial"/>
              <a:cs typeface="Arial"/>
              <a:sym typeface="Arial"/>
            </a:endParaRPr>
          </a:p>
          <a:p>
            <a:pPr indent="-315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cs-CZ" sz="5455">
                <a:latin typeface="Arial"/>
                <a:ea typeface="Arial"/>
                <a:cs typeface="Arial"/>
                <a:sym typeface="Arial"/>
              </a:rPr>
              <a:t>Vypište si, které vzory potřebujete.</a:t>
            </a:r>
            <a:endParaRPr sz="5455">
              <a:latin typeface="Arial"/>
              <a:ea typeface="Arial"/>
              <a:cs typeface="Arial"/>
              <a:sym typeface="Arial"/>
            </a:endParaRPr>
          </a:p>
          <a:p>
            <a:pPr indent="-315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cs-CZ" sz="5455">
                <a:latin typeface="Arial"/>
                <a:ea typeface="Arial"/>
                <a:cs typeface="Arial"/>
                <a:sym typeface="Arial"/>
              </a:rPr>
              <a:t>Podle instrukcí vyučujícího se rozdělte do skupin.</a:t>
            </a:r>
            <a:endParaRPr sz="5455">
              <a:latin typeface="Arial"/>
              <a:ea typeface="Arial"/>
              <a:cs typeface="Arial"/>
              <a:sym typeface="Arial"/>
            </a:endParaRPr>
          </a:p>
          <a:p>
            <a:pPr indent="-315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cs-CZ" sz="5455">
                <a:latin typeface="Arial"/>
                <a:ea typeface="Arial"/>
                <a:cs typeface="Arial"/>
                <a:sym typeface="Arial"/>
              </a:rPr>
              <a:t>Shodněte se ve skupině na všech vzorech dokumentů, které potřebujete, abyste mohli založit a provozovat odborovou organizaci.</a:t>
            </a:r>
            <a:endParaRPr sz="5455">
              <a:latin typeface="Arial"/>
              <a:ea typeface="Arial"/>
              <a:cs typeface="Arial"/>
              <a:sym typeface="Arial"/>
            </a:endParaRPr>
          </a:p>
          <a:p>
            <a:pPr indent="-315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cs-CZ" sz="5455">
                <a:latin typeface="Arial"/>
                <a:ea typeface="Arial"/>
                <a:cs typeface="Arial"/>
                <a:sym typeface="Arial"/>
              </a:rPr>
              <a:t>Představte vyučujícímu svůj seznam a pokud je úplný, vzory dokumentů vám dá.</a:t>
            </a:r>
            <a:endParaRPr sz="5455">
              <a:latin typeface="Arial"/>
              <a:ea typeface="Arial"/>
              <a:cs typeface="Arial"/>
              <a:sym typeface="Arial"/>
            </a:endParaRPr>
          </a:p>
          <a:p>
            <a:pPr indent="-315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cs-CZ" sz="5455">
                <a:latin typeface="Arial"/>
                <a:ea typeface="Arial"/>
                <a:cs typeface="Arial"/>
                <a:sym typeface="Arial"/>
              </a:rPr>
              <a:t>Čekejte na další instrukce.</a:t>
            </a:r>
            <a:endParaRPr sz="20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95">
                <a:latin typeface="Arial"/>
                <a:ea typeface="Arial"/>
                <a:cs typeface="Arial"/>
                <a:sym typeface="Arial"/>
              </a:rPr>
              <a:t>Otázka: Proč bychom to měli dělat?</a:t>
            </a:r>
            <a:endParaRPr sz="32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95">
                <a:latin typeface="Arial"/>
                <a:ea typeface="Arial"/>
                <a:cs typeface="Arial"/>
                <a:sym typeface="Arial"/>
              </a:rPr>
              <a:t>Odpověď: Protože se to jednou může hodit a protože pokud si vyzkoušíte založit odbory, budete umět založit například i spolek (např. sbor dobrovolných hasičů, skaut, asociace fanoušků…) </a:t>
            </a:r>
            <a:endParaRPr sz="32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95">
                <a:latin typeface="Arial"/>
                <a:ea typeface="Arial"/>
                <a:cs typeface="Arial"/>
                <a:sym typeface="Arial"/>
              </a:rPr>
              <a:t>Otázka: Děkuji. Už  nemám otázku.</a:t>
            </a:r>
            <a:endParaRPr sz="32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5f2aa736b8_0_27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2018-05-21T11:34:04Z</dcterms:created>
  <dc:creator>Matyáš Trnka</dc:creator>
</cp:coreProperties>
</file>