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7" r:id="rId3"/>
    <p:sldId id="266" r:id="rId4"/>
    <p:sldId id="268" r:id="rId5"/>
    <p:sldId id="269" r:id="rId6"/>
    <p:sldId id="270" r:id="rId7"/>
    <p:sldId id="271" r:id="rId8"/>
    <p:sldId id="267" r:id="rId9"/>
    <p:sldId id="272" r:id="rId10"/>
    <p:sldId id="273" r:id="rId11"/>
    <p:sldId id="27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D19"/>
    <a:srgbClr val="FFF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31"/>
    <p:restoredTop sz="94647"/>
  </p:normalViewPr>
  <p:slideViewPr>
    <p:cSldViewPr snapToGrid="0" snapToObjects="1">
      <p:cViewPr varScale="1">
        <p:scale>
          <a:sx n="110" d="100"/>
          <a:sy n="110" d="100"/>
        </p:scale>
        <p:origin x="208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22B0B-576F-154D-8E8E-55472DE8E626}" type="datetimeFigureOut">
              <a:rPr lang="en-US" smtClean="0"/>
              <a:t>10/8/22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99F1E-3E15-AE46-A37D-83AD6DC55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86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F4C95-9F39-B34F-99A8-3DCCD0916A1A}" type="datetimeFigureOut">
              <a:rPr lang="cs-CZ" smtClean="0"/>
              <a:pPr/>
              <a:t>08.10.2022</a:t>
            </a:fld>
            <a:endParaRPr lang="cs-CZ"/>
          </a:p>
        </p:txBody>
      </p:sp>
      <p:sp>
        <p:nvSpPr>
          <p:cNvPr id="4" name="Zástupný objekt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objekt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jekt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objekt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E7553-F109-0244-AF03-C6E6D57FEED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39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B15F9-5080-7F41-BB72-8263BD98B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6A21B3-5821-4D4D-BC7C-7768EAD3C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B5A9BD62-73D1-5149-A2D3-24431ADB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1476-7C51-6A49-9A05-7390298130D5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A7D0ECDC-9C10-DD4E-ADD5-C582940C6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5">
            <a:extLst>
              <a:ext uri="{FF2B5EF4-FFF2-40B4-BE49-F238E27FC236}">
                <a16:creationId xmlns:a16="http://schemas.microsoft.com/office/drawing/2014/main" id="{D8673B14-4883-9541-A892-EC9434F50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37624" y="177995"/>
            <a:ext cx="122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1152-3857-9B46-A5BD-B0888333B2D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12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AA02B-4E82-3E4F-9321-C1C71804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pro svislý text 2">
            <a:extLst>
              <a:ext uri="{FF2B5EF4-FFF2-40B4-BE49-F238E27FC236}">
                <a16:creationId xmlns:a16="http://schemas.microsoft.com/office/drawing/2014/main" id="{18016B00-5121-BD4A-8F9D-0DD3A6C8D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01945939-8829-6D41-8637-48AC9DE0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1246-EE68-9143-AF54-93E560EA4BE2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663E97C4-2AB6-DF43-9D79-9C87E93A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id="{953BE16B-7846-E546-AC24-F76A2EA6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74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339D1B3-6403-BD48-8EBB-0F7D089F9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pro svislý text 2">
            <a:extLst>
              <a:ext uri="{FF2B5EF4-FFF2-40B4-BE49-F238E27FC236}">
                <a16:creationId xmlns:a16="http://schemas.microsoft.com/office/drawing/2014/main" id="{2F3B68B1-6527-FD46-B9CF-CBF9E3F6F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9300" y="365125"/>
            <a:ext cx="7433199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22D9F790-8952-9740-840A-16B841B6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67B4-FC38-F542-858D-109320AEE0EE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8691AB12-86A2-A348-BE6F-B0745381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id="{0769407B-B8ED-7244-A5BF-5B21FD97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94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E2A0CDDD-7100-9549-869F-98A5CFA23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79340" y="2268886"/>
            <a:ext cx="3119549" cy="2185969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13E1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Kontakt</a:t>
            </a:r>
          </a:p>
          <a:p>
            <a:r>
              <a:rPr lang="cs-CZ" dirty="0"/>
              <a:t>Rozloučení, poděkování</a:t>
            </a:r>
          </a:p>
          <a:p>
            <a:r>
              <a:rPr lang="cs-CZ" dirty="0"/>
              <a:t>ROK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4BC95BE-0788-754E-A192-F0ED3108E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179171" y="2971007"/>
            <a:ext cx="325037" cy="8482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16809AA-308B-8B4D-B415-67FC93D481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855" y="2851655"/>
            <a:ext cx="1117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1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A8F547FA-D721-4F45-935B-1D793C864D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10904" y="2064524"/>
            <a:ext cx="5266008" cy="20393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E13E19"/>
                </a:solidFill>
                <a:latin typeface="+mn-lt"/>
              </a:defRPr>
            </a:lvl1pPr>
          </a:lstStyle>
          <a:p>
            <a:r>
              <a:rPr lang="cs-CZ" dirty="0"/>
              <a:t>Hlavní název prezentace</a:t>
            </a:r>
            <a:br>
              <a:rPr lang="cs-CZ" dirty="0"/>
            </a:b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007A5205-E983-C343-B169-E4246718B7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10903" y="3758772"/>
            <a:ext cx="5631766" cy="8393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13E1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Podnázev prezentace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Autor, datum, a další </a:t>
            </a:r>
            <a:r>
              <a:rPr lang="cs-CZ" dirty="0" err="1"/>
              <a:t>info</a:t>
            </a:r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120CDCE-1086-234D-8DD4-AA1652763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rot="10800000">
            <a:off x="5537183" y="2209593"/>
            <a:ext cx="520700" cy="13589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92B7092-9D72-D04A-94A1-15B44DA31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1604" y="758237"/>
            <a:ext cx="38100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2">
            <a:extLst>
              <a:ext uri="{FF2B5EF4-FFF2-40B4-BE49-F238E27FC236}">
                <a16:creationId xmlns:a16="http://schemas.microsoft.com/office/drawing/2014/main" id="{E2A0CDDD-7100-9549-869F-98A5CFA23D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79340" y="2268886"/>
            <a:ext cx="3119549" cy="2185969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13E1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Kontakt</a:t>
            </a:r>
          </a:p>
          <a:p>
            <a:r>
              <a:rPr lang="cs-CZ" dirty="0"/>
              <a:t>Rozloučení, poděkování</a:t>
            </a:r>
          </a:p>
          <a:p>
            <a:r>
              <a:rPr lang="cs-CZ" dirty="0"/>
              <a:t>ROK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4BC95BE-0788-754E-A192-F0ED3108E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179171" y="2971007"/>
            <a:ext cx="325037" cy="84826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16809AA-308B-8B4D-B415-67FC93D481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0855" y="2851655"/>
            <a:ext cx="11176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7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37CE7-173B-C44F-8C14-690B0E5E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D79829-62CB-E045-97C3-DBD5AFFCA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75EF4690-AEA7-A04C-9619-F9C3ED84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A6BF-B757-134D-8CAD-87E29F4F2BA7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FD583B61-7AB0-9145-A4C2-CDF3534E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id="{46E158B9-18B2-6C46-8363-ACAF1D78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81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54F4B-D253-5449-AB1F-DC45A5F6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0" y="1709738"/>
            <a:ext cx="1020814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8ACD91-9320-A54D-A00B-0E31B3130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300" y="4589463"/>
            <a:ext cx="102081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540C7645-9C4E-2242-B8D2-2093AB40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A5D2-C183-1B40-ADC4-E3ED0B7101B5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C1C1C30B-79D0-1A4C-BDDF-AAAC482B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id="{49E4B6F3-5E6B-214E-8D78-98DE2AB9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77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7E729-EA84-CA4A-B1A4-D5F239D42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505B52-5823-6D48-8595-0E720ABC6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5626" y="1844675"/>
            <a:ext cx="504640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id="{388E6123-9229-BB46-BF6E-427C685E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26F03-4AE5-4540-B4F5-6A166FF3E9EE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id="{D3E6F04F-A026-B346-996E-6B3446F7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id="{D8460F26-9360-6B41-9A84-AD87AB1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F20833E-D3C2-6347-AC3D-7B4947A371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7394" y="1825625"/>
            <a:ext cx="5046406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1313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5F1261-4221-5540-958C-4A01938A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0" y="365125"/>
            <a:ext cx="10216087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7B1188-D1E0-F54B-B401-F8421E320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9300" y="1685926"/>
            <a:ext cx="49946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0A28B3B-C098-B845-9A18-F761243DC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9300" y="2509838"/>
            <a:ext cx="4994685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objekt pro datum 6">
            <a:extLst>
              <a:ext uri="{FF2B5EF4-FFF2-40B4-BE49-F238E27FC236}">
                <a16:creationId xmlns:a16="http://schemas.microsoft.com/office/drawing/2014/main" id="{23D14A51-BDCA-4741-AF4C-92C0DEE1F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8603-0687-9044-83E7-9D20671914A4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8" name="Zástupný objekt pro zápatí 7">
            <a:extLst>
              <a:ext uri="{FF2B5EF4-FFF2-40B4-BE49-F238E27FC236}">
                <a16:creationId xmlns:a16="http://schemas.microsoft.com/office/drawing/2014/main" id="{59A79A4D-F36F-DA4D-8EE6-D2A8772E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9" name="Zástupný objekt pro číslo snímku 8">
            <a:extLst>
              <a:ext uri="{FF2B5EF4-FFF2-40B4-BE49-F238E27FC236}">
                <a16:creationId xmlns:a16="http://schemas.microsoft.com/office/drawing/2014/main" id="{3D11ECD9-4EAD-8745-9810-64EABE9C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sah 3">
            <a:extLst>
              <a:ext uri="{FF2B5EF4-FFF2-40B4-BE49-F238E27FC236}">
                <a16:creationId xmlns:a16="http://schemas.microsoft.com/office/drawing/2014/main" id="{B6970E29-F070-C24F-918E-CCC8439087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0702" y="2509838"/>
            <a:ext cx="4994685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FBC5CF1-E1EE-2140-879D-1DC283681A7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9475" y="1685926"/>
            <a:ext cx="49946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2255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5ABB84-C9CC-6040-BC7E-A18211A0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jekt pro datum 2">
            <a:extLst>
              <a:ext uri="{FF2B5EF4-FFF2-40B4-BE49-F238E27FC236}">
                <a16:creationId xmlns:a16="http://schemas.microsoft.com/office/drawing/2014/main" id="{5F918192-7FFC-F449-BC60-4E4B58D2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C50F-86FB-3140-8340-A6ECF5D61ABD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4" name="Zástupný objekt pro zápatí 3">
            <a:extLst>
              <a:ext uri="{FF2B5EF4-FFF2-40B4-BE49-F238E27FC236}">
                <a16:creationId xmlns:a16="http://schemas.microsoft.com/office/drawing/2014/main" id="{6787331B-55BF-D94C-89E6-48DDB94A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5" name="Zástupný objekt pro číslo snímku 4">
            <a:extLst>
              <a:ext uri="{FF2B5EF4-FFF2-40B4-BE49-F238E27FC236}">
                <a16:creationId xmlns:a16="http://schemas.microsoft.com/office/drawing/2014/main" id="{C57D06A2-CC4F-2449-BF14-ACE823DF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0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o datum 1">
            <a:extLst>
              <a:ext uri="{FF2B5EF4-FFF2-40B4-BE49-F238E27FC236}">
                <a16:creationId xmlns:a16="http://schemas.microsoft.com/office/drawing/2014/main" id="{B20352EB-4AB3-494E-9F72-27ECAE455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466F-FA8A-FD45-94E7-CD2BF04A1240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3" name="Zástupný objekt pro zápatí 2">
            <a:extLst>
              <a:ext uri="{FF2B5EF4-FFF2-40B4-BE49-F238E27FC236}">
                <a16:creationId xmlns:a16="http://schemas.microsoft.com/office/drawing/2014/main" id="{AFF39C19-32FD-8F47-83FC-7F233895C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4" name="Zástupný objekt pro číslo snímku 3">
            <a:extLst>
              <a:ext uri="{FF2B5EF4-FFF2-40B4-BE49-F238E27FC236}">
                <a16:creationId xmlns:a16="http://schemas.microsoft.com/office/drawing/2014/main" id="{D7AC6DEF-4952-164E-B810-B794ACE4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33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B74E0-0C85-4043-B003-ACB1EF4F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1" y="457200"/>
            <a:ext cx="3632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9BF529-643E-E142-9943-226C4F940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78ABB6-E2D8-6B43-98B7-03527BF6F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301" y="2057400"/>
            <a:ext cx="3632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id="{57F7647B-63F7-654A-93AC-862F01198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F062-C6CF-F042-9337-52BE4F53BE33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id="{3E596F77-899A-6746-813A-A51CF5D8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id="{12262B89-F6FE-F942-A8B6-A4346C20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82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078BF-AD6C-264F-8E9E-6885AEFD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301" y="457200"/>
            <a:ext cx="36327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jekt obrázku 2">
            <a:extLst>
              <a:ext uri="{FF2B5EF4-FFF2-40B4-BE49-F238E27FC236}">
                <a16:creationId xmlns:a16="http://schemas.microsoft.com/office/drawing/2014/main" id="{34510931-BADA-724E-98FE-EDB41082A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8F7CB2-3EA1-274B-8ECD-8CAFC51CE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9301" y="2057400"/>
            <a:ext cx="363272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id="{15A026CE-23DA-704C-BA3E-F13CD302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BE15-EC7B-CC4E-9543-434DBA8A73B9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id="{CC861A01-2E01-F74F-92FE-70C047B7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id="{EFB97FEE-670D-B742-B35C-80FC4029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09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o nadpis 1">
            <a:extLst>
              <a:ext uri="{FF2B5EF4-FFF2-40B4-BE49-F238E27FC236}">
                <a16:creationId xmlns:a16="http://schemas.microsoft.com/office/drawing/2014/main" id="{CD294301-B88C-AE49-9B61-8DDCEC15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626" y="365125"/>
            <a:ext cx="102181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9EEAD6-140A-E04C-873A-C81C4D434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5626" y="1825625"/>
            <a:ext cx="10218174" cy="391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jekt pro datum 3">
            <a:extLst>
              <a:ext uri="{FF2B5EF4-FFF2-40B4-BE49-F238E27FC236}">
                <a16:creationId xmlns:a16="http://schemas.microsoft.com/office/drawing/2014/main" id="{5EDBA56A-6E68-0549-AF35-BBF88B8D0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2816" y="6197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D6CB-F282-064C-B947-5BD62C873AFF}" type="datetime4">
              <a:rPr lang="cs-CZ" smtClean="0"/>
              <a:pPr/>
              <a:t>8. října 2022</a:t>
            </a:fld>
            <a:r>
              <a:rPr lang="cs-CZ" dirty="0" err="1"/>
              <a:t>x</a:t>
            </a:r>
            <a:endParaRPr lang="cs-CZ" dirty="0"/>
          </a:p>
        </p:txBody>
      </p:sp>
      <p:sp>
        <p:nvSpPr>
          <p:cNvPr id="5" name="Zástupný objekt pro zápatí 4">
            <a:extLst>
              <a:ext uri="{FF2B5EF4-FFF2-40B4-BE49-F238E27FC236}">
                <a16:creationId xmlns:a16="http://schemas.microsoft.com/office/drawing/2014/main" id="{BEFCEFDE-20B7-FE4E-B596-F29905B94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591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err="1"/>
              <a:t>www.obcankari.cz</a:t>
            </a:r>
            <a:endParaRPr lang="cs-CZ" dirty="0"/>
          </a:p>
        </p:txBody>
      </p:sp>
      <p:sp>
        <p:nvSpPr>
          <p:cNvPr id="6" name="Zástupný objekt pro číslo snímku 5">
            <a:extLst>
              <a:ext uri="{FF2B5EF4-FFF2-40B4-BE49-F238E27FC236}">
                <a16:creationId xmlns:a16="http://schemas.microsoft.com/office/drawing/2014/main" id="{837986D1-8EBF-694A-9561-671191809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6975" y="186557"/>
            <a:ext cx="1224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1152-3857-9B46-A5BD-B0888333B2DB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1AC8CD5-571C-BE40-AC31-AAE7EDCCB24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10334" y="260397"/>
            <a:ext cx="642882" cy="810908"/>
          </a:xfrm>
          <a:prstGeom prst="rect">
            <a:avLst/>
          </a:prstGeom>
        </p:spPr>
      </p:pic>
      <p:pic>
        <p:nvPicPr>
          <p:cNvPr id="8" name="Picture 7" descr="F_text_black.png"/>
          <p:cNvPicPr>
            <a:picLocks noChangeAspect="1"/>
          </p:cNvPicPr>
          <p:nvPr userDrawn="1"/>
        </p:nvPicPr>
        <p:blipFill>
          <a:blip r:embed="rId15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786" y="6145040"/>
            <a:ext cx="1259991" cy="3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9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23D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19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KYhTJ1GjgP5-WOskSzSzxryiG54Bb0eelmydGx7cnx7scp-vU2_nZLhixAZ2pblooGxSSOy9lA3TceQyyipL0eTaKpOp4FwtYwyLRZ_xvUgtZhbsgdhJGSCaAvn_wz7FPwCNs5B8w2kjiX3ezNDHjip7UPrtsnOfy8SKor72fgqH_8ZMvBR4lTBHQ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DD0FAE-0C69-EE4E-9ECA-A29AB75FA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7111" y="2064524"/>
            <a:ext cx="5266008" cy="2039392"/>
          </a:xfrm>
        </p:spPr>
        <p:txBody>
          <a:bodyPr anchor="t" anchorCtr="0"/>
          <a:lstStyle/>
          <a:p>
            <a:r>
              <a:rPr lang="cs-CZ" dirty="0">
                <a:solidFill>
                  <a:srgbClr val="E23D19"/>
                </a:solidFill>
              </a:rPr>
              <a:t>Referenda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160DD5-C970-8E4A-94B0-2A3910E2F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2974" y="3758772"/>
            <a:ext cx="5631766" cy="839384"/>
          </a:xfrm>
        </p:spPr>
        <p:txBody>
          <a:bodyPr anchor="t" anchorCtr="0"/>
          <a:lstStyle/>
          <a:p>
            <a:endParaRPr lang="cs-CZ" dirty="0">
              <a:solidFill>
                <a:srgbClr val="E23D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24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rdce 2">
            <a:extLst>
              <a:ext uri="{FF2B5EF4-FFF2-40B4-BE49-F238E27FC236}">
                <a16:creationId xmlns:a16="http://schemas.microsoft.com/office/drawing/2014/main" id="{C1897632-C7F9-4321-F603-8C22A1E05E3C}"/>
              </a:ext>
            </a:extLst>
          </p:cNvPr>
          <p:cNvSpPr/>
          <p:nvPr/>
        </p:nvSpPr>
        <p:spPr>
          <a:xfrm>
            <a:off x="4735286" y="2857500"/>
            <a:ext cx="2073729" cy="1926771"/>
          </a:xfrm>
          <a:prstGeom prst="heart">
            <a:avLst/>
          </a:prstGeom>
          <a:solidFill>
            <a:srgbClr val="E23D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15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399728-C393-DF2F-DADE-07582377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8603-0687-9044-83E7-9D20671914A4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123D6C8-8D82-E98E-AC5E-B2B57A73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5547D3-5D46-22D0-BDF1-685C6E2F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2E24430-FA9D-E33A-4639-6FFE16EC7B3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96415" y="2461383"/>
            <a:ext cx="188216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1" name="Obrázek 1" descr="Obsah obrázku text&#10;&#10;Popis byl vytvořen automaticky">
            <a:extLst>
              <a:ext uri="{FF2B5EF4-FFF2-40B4-BE49-F238E27FC236}">
                <a16:creationId xmlns:a16="http://schemas.microsoft.com/office/drawing/2014/main" id="{312F2637-1ED8-1B12-5213-5AAF0394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5" r="-8" b="30832"/>
          <a:stretch>
            <a:fillRect/>
          </a:stretch>
        </p:blipFill>
        <p:spPr bwMode="auto">
          <a:xfrm>
            <a:off x="2796415" y="154814"/>
            <a:ext cx="6332707" cy="65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2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82DC93-CC76-33BC-476E-AF89B84EA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Dělení dle územní platnosti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E187902-3907-46A1-FC8B-3CEFCEF15B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A) celostátní</a:t>
            </a:r>
          </a:p>
          <a:p>
            <a:r>
              <a:rPr lang="cs-CZ" dirty="0"/>
              <a:t>B) krajské </a:t>
            </a:r>
          </a:p>
          <a:p>
            <a:r>
              <a:rPr lang="cs-CZ" dirty="0"/>
              <a:t>C) místní (komunální)</a:t>
            </a:r>
          </a:p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54CCCA-B281-9222-455E-8EAB5250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8603-0687-9044-83E7-9D20671914A4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8534F2-678E-46F1-4581-479B470F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44E154-FC80-3A70-2319-F05F83C1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096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5EB4E-38C5-D542-9A83-2314B7EC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Marek Antoš – klasifikace referend (druhy)  (zjednodušení)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F999C6-95AF-F849-99CE-558FA300D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Ratifikační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F9445FB-1588-2A42-8493-F71132642E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Jejich definiční znaky jsou následující: konají se pouze v předem vymezeném okruhu případů, jejich předmětem je schválení rozhodnutí,</a:t>
            </a:r>
            <a:br>
              <a:rPr lang="cs-CZ" dirty="0"/>
            </a:br>
            <a:r>
              <a:rPr lang="cs-CZ" dirty="0"/>
              <a:t>které již bylo učiněno zastupitelskými orgány…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id="{201B6411-5383-A343-BF26-CA0C5A6D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8603-0687-9044-83E7-9D20671914A4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id="{32CAB92E-FEB0-554E-A178-C1294ADA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id="{A3B457A0-DF99-AC4D-9ABF-2B1B9CB0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9982E4A-3F17-6B4C-B323-4C3F6CB3B61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Která se vyskytují v 17 zemích EU. Jejich definičním znakem je zaprvé otevřenost v zásadě libovolné otázce (s výhradou určitých výluk, které mohou být specifikovány v ústavě či v prováděcím zákonodárství) a za druhé skutečnost, že iniciativu k nim musí dát orgán, který má danou otázku ve své kompetenci a mohl by o ní sám rozhodnout, přesto se rozhodne s ní obrátit na lid. 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B0515AE-B747-2743-8845-31E33DE87FE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cs-CZ" dirty="0"/>
              <a:t>Participační</a:t>
            </a:r>
          </a:p>
        </p:txBody>
      </p:sp>
    </p:spTree>
    <p:extLst>
      <p:ext uri="{BB962C8B-B14F-4D97-AF65-F5344CB8AC3E}">
        <p14:creationId xmlns:p14="http://schemas.microsoft.com/office/powerpoint/2010/main" val="143048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75EB4E-38C5-D542-9A83-2314B7ECA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Marek Antoš – klasifikace referend (zjednodušení)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F999C6-95AF-F849-99CE-558FA300D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Blokační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F9445FB-1588-2A42-8493-F71132642E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…která se vyskytují v 7</a:t>
            </a:r>
            <a:br>
              <a:rPr lang="cs-CZ" dirty="0"/>
            </a:br>
            <a:r>
              <a:rPr lang="cs-CZ" dirty="0"/>
              <a:t>státech EU. Od předchozího typu se liší především tím, že neslouží</a:t>
            </a:r>
            <a:br>
              <a:rPr lang="cs-CZ" dirty="0"/>
            </a:br>
            <a:r>
              <a:rPr lang="cs-CZ" dirty="0"/>
              <a:t>k tomu, aby lid přijal určité rozhodnutí, ale naopak k tomu, aby zablokoval (či přímo zrušil) rozhodnutí učiněné už předtím kompetentním</a:t>
            </a:r>
            <a:br>
              <a:rPr lang="cs-CZ" dirty="0"/>
            </a:br>
            <a:r>
              <a:rPr lang="cs-CZ" dirty="0"/>
              <a:t>státním orgánem.</a:t>
            </a:r>
          </a:p>
        </p:txBody>
      </p:sp>
      <p:sp>
        <p:nvSpPr>
          <p:cNvPr id="5" name="Zástupný objekt pro datum 4">
            <a:extLst>
              <a:ext uri="{FF2B5EF4-FFF2-40B4-BE49-F238E27FC236}">
                <a16:creationId xmlns:a16="http://schemas.microsoft.com/office/drawing/2014/main" id="{201B6411-5383-A343-BF26-CA0C5A6D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8603-0687-9044-83E7-9D20671914A4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6" name="Zástupný objekt pro zápatí 5">
            <a:extLst>
              <a:ext uri="{FF2B5EF4-FFF2-40B4-BE49-F238E27FC236}">
                <a16:creationId xmlns:a16="http://schemas.microsoft.com/office/drawing/2014/main" id="{32CAB92E-FEB0-554E-A178-C1294ADA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objekt pro číslo snímku 6">
            <a:extLst>
              <a:ext uri="{FF2B5EF4-FFF2-40B4-BE49-F238E27FC236}">
                <a16:creationId xmlns:a16="http://schemas.microsoft.com/office/drawing/2014/main" id="{A3B457A0-DF99-AC4D-9ABF-2B1B9CB0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79982E4A-3F17-6B4C-B323-4C3F6CB3B61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která lze považovat za typ vůbec nejvstřícnější k uplatňování přímé demokracie, protože voličům umožňují hlasovat o v zásadě libovolné otázce</a:t>
            </a:r>
            <a:br>
              <a:rPr lang="cs-CZ" dirty="0"/>
            </a:br>
            <a:r>
              <a:rPr lang="cs-CZ" dirty="0"/>
              <a:t>(s výhradou určitých výluk, které právo zpravidla stanovuje), a to buď</a:t>
            </a:r>
            <a:br>
              <a:rPr lang="cs-CZ" dirty="0"/>
            </a:br>
            <a:r>
              <a:rPr lang="cs-CZ" dirty="0"/>
              <a:t>z iniciativy stanoveného počtu voličů, nebo z iniciativy parlamentní</a:t>
            </a:r>
            <a:br>
              <a:rPr lang="cs-CZ" dirty="0"/>
            </a:br>
            <a:r>
              <a:rPr lang="cs-CZ" dirty="0"/>
              <a:t>menšiny, přičemž referendum se koná přímo na základě této iniciativy</a:t>
            </a:r>
            <a:br>
              <a:rPr lang="cs-CZ" dirty="0"/>
            </a:br>
            <a:r>
              <a:rPr lang="cs-CZ" dirty="0"/>
              <a:t>a nepodléhá už dalšímu schvalování jiným orgánem (např. ze strany</a:t>
            </a:r>
            <a:br>
              <a:rPr lang="cs-CZ" dirty="0"/>
            </a:br>
            <a:r>
              <a:rPr lang="cs-CZ" dirty="0"/>
              <a:t>parlamentu jako celku)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B0515AE-B747-2743-8845-31E33DE87FE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cs-CZ" dirty="0"/>
              <a:t>Iniciativní </a:t>
            </a:r>
          </a:p>
        </p:txBody>
      </p:sp>
    </p:spTree>
    <p:extLst>
      <p:ext uri="{BB962C8B-B14F-4D97-AF65-F5344CB8AC3E}">
        <p14:creationId xmlns:p14="http://schemas.microsoft.com/office/powerpoint/2010/main" val="145901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76703-0A04-88BE-0283-F60C6B31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možnosti pro referendum otevírá naše ústava?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AA9379B-6A7D-5441-DAD6-CAA8424FA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8915" y="1733371"/>
            <a:ext cx="4994685" cy="3684588"/>
          </a:xfrm>
        </p:spPr>
        <p:txBody>
          <a:bodyPr>
            <a:normAutofit fontScale="92500"/>
          </a:bodyPr>
          <a:lstStyle/>
          <a:p>
            <a:r>
              <a:rPr lang="cs-CZ" dirty="0"/>
              <a:t>1) LZPS – občané mají právo zapojit se do veřejného dění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2) Ústavní zákon 1/93 – tvůrci české ústavy byli proti referendu skeptičtí – je potřeba, aby se obě komory shodly na ústavním zákoně – viz první slajd</a:t>
            </a:r>
          </a:p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F391B2-E26A-562E-7D16-C8BC26D8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8603-0687-9044-83E7-9D20671914A4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B9108B-7CD6-35F4-75DF-ED66FF89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0E7C24-EDF7-1A6C-F40B-6C2F4A26D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D2F513C-C64F-1F53-05CF-CE585413712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87183" y="2992918"/>
            <a:ext cx="4994685" cy="3684588"/>
          </a:xfrm>
        </p:spPr>
        <p:txBody>
          <a:bodyPr/>
          <a:lstStyle/>
          <a:p>
            <a:r>
              <a:rPr lang="cs-CZ" dirty="0"/>
              <a:t>3) Článek 10/ A na jehož základě se konalo jediné referendum v ČR, a to? </a:t>
            </a:r>
          </a:p>
        </p:txBody>
      </p:sp>
    </p:spTree>
    <p:extLst>
      <p:ext uri="{BB962C8B-B14F-4D97-AF65-F5344CB8AC3E}">
        <p14:creationId xmlns:p14="http://schemas.microsoft.com/office/powerpoint/2010/main" val="203292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E508E-1E97-64D1-2028-7C4AD25B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České republice se nejvíce ozývají hlasy po iniciativním referendu (celospolečenském)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61C71B-F289-3D96-F3B2-2730A5CF4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934" y="2474090"/>
            <a:ext cx="4994685" cy="3684588"/>
          </a:xfrm>
        </p:spPr>
        <p:txBody>
          <a:bodyPr/>
          <a:lstStyle/>
          <a:p>
            <a:r>
              <a:rPr lang="cs-CZ" dirty="0"/>
              <a:t>Ústavní právník Jan Kysela se obává, že by taková referenda mohla být téměř o čemkoli, ale také o ničem…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FA1CAD-07E8-F3A5-627C-6DCF1DDC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8603-0687-9044-83E7-9D20671914A4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D8D506F-BE8B-0893-952E-16EB5754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D8D101-9816-2071-2996-43653BA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2F7BB13-B3AF-31F7-77A2-FC00CACE7CB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dirty="0"/>
              <a:t>1 </a:t>
            </a:r>
          </a:p>
          <a:p>
            <a:r>
              <a:rPr lang="cs-CZ" dirty="0"/>
              <a:t>2</a:t>
            </a:r>
          </a:p>
          <a:p>
            <a:r>
              <a:rPr lang="cs-CZ" dirty="0"/>
              <a:t>3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B7039D6-1448-1FB4-C143-3E944A18099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Jmenujte důvody, které dle Vás vedou k vyšší poptávce po nástrojích přímé demokracie (místo zastupitelské)?</a:t>
            </a:r>
          </a:p>
        </p:txBody>
      </p:sp>
    </p:spTree>
    <p:extLst>
      <p:ext uri="{BB962C8B-B14F-4D97-AF65-F5344CB8AC3E}">
        <p14:creationId xmlns:p14="http://schemas.microsoft.com/office/powerpoint/2010/main" val="2040625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9EFF4-37C1-122D-B0EA-F96719E2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 pozor, náš ústavní pořádek umožňuje referenda místní (komunální). 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461C77-AF5C-F01C-BDCC-CA6E4566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8603-0687-9044-83E7-9D20671914A4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4D9A39-0269-1FF3-4853-89FDD78D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B77AE4-7F4C-D5DA-64EC-387813EC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D7DFE28-AD7A-70FB-0D64-BFB5F8A4454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dirty="0"/>
              <a:t>Hlasujete o místě, kde žijete, víte, jak to zde tzn. </a:t>
            </a:r>
            <a:r>
              <a:rPr lang="cs-CZ" i="1" dirty="0"/>
              <a:t>chodí. 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22640D0-3D11-B351-382E-D8F26AA1D8C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cs-CZ" dirty="0"/>
              <a:t>Výhody? 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8200D04-65C1-A5C9-C3B1-7EA61B61C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9825" y="1685925"/>
            <a:ext cx="4994275" cy="4508500"/>
          </a:xfrm>
        </p:spPr>
        <p:txBody>
          <a:bodyPr/>
          <a:lstStyle/>
          <a:p>
            <a:r>
              <a:rPr lang="cs-CZ" b="1" dirty="0"/>
              <a:t>Jak vyhlásit místní referendum</a:t>
            </a:r>
          </a:p>
          <a:p>
            <a:r>
              <a:rPr lang="cs-CZ" b="1" dirty="0"/>
              <a:t>Zastupitelstvem obce:</a:t>
            </a:r>
            <a:endParaRPr lang="cs-CZ" dirty="0"/>
          </a:p>
          <a:p>
            <a:r>
              <a:rPr lang="cs-CZ" dirty="0"/>
              <a:t>Zastupitelstvo obce nebo zastupitelstvo statutárního města může rozhodnout o konání místního referenda </a:t>
            </a:r>
            <a:r>
              <a:rPr lang="cs-CZ" b="1" dirty="0"/>
              <a:t>prostou většinou hlasů všech členů</a:t>
            </a:r>
            <a:r>
              <a:rPr lang="cs-CZ" dirty="0"/>
              <a:t> zastupitelstva obce nebo zastupitelstva statutárního města.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98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B22F91-F737-DE76-0C0A-2AA832E8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Pojďme si takové místní referendum zkusit, místo obce, využijeme školu.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8721A1-E765-A818-1E7F-8BEA26626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52A587-8290-241F-1BFE-6D2F813F6B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Pan ředitel právě vyhlásil možnost, aby se žáci podíleli na rozvoji školy. Vyčlenil z rozpočtu 50 000. Skupiny žáků (max. po 4) mají návrhy, co by do školy za 50 000 Kč pořídili, odevzdat svým učitelům.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6E6450-CCA8-39FC-F7E2-D821B0C9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8603-0687-9044-83E7-9D20671914A4}" type="datetime4">
              <a:rPr lang="cs-CZ" smtClean="0"/>
              <a:pPr/>
              <a:t>8. října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18D9DE-6ADB-6EF5-FBCA-D0A534C6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www.obcankari.cz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A66569-F048-684E-5D6B-7FEE9D45E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1152-3857-9B46-A5BD-B0888333B2DB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8B69577-B78D-8B72-CA9C-B1B69DCA45C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dirty="0"/>
              <a:t>Pusťme se do návrhů</a:t>
            </a:r>
            <a:r>
              <a:rPr lang="cs-CZ" dirty="0">
                <a:sym typeface="Wingdings" pitchFamily="2" charset="2"/>
              </a:rPr>
              <a:t> 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1577747-81B6-86B7-5DF7-F4BD2EEE187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9345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573</Words>
  <Application>Microsoft Macintosh PowerPoint</Application>
  <PresentationFormat>Širokoúhlá obrazovka</PresentationFormat>
  <Paragraphs>61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Vlastní návrh</vt:lpstr>
      <vt:lpstr>Referenda</vt:lpstr>
      <vt:lpstr>Prezentace aplikace PowerPoint</vt:lpstr>
      <vt:lpstr>Prezentace aplikace PowerPoint</vt:lpstr>
      <vt:lpstr>Marek Antoš – klasifikace referend (druhy)  (zjednodušení)</vt:lpstr>
      <vt:lpstr>Marek Antoš – klasifikace referend (zjednodušení)</vt:lpstr>
      <vt:lpstr>Jaké možnosti pro referendum otevírá naše ústava? </vt:lpstr>
      <vt:lpstr>V České republice se nejvíce ozývají hlasy po iniciativním referendu (celospolečenském)</vt:lpstr>
      <vt:lpstr>Ale pozor, náš ústavní pořádek umožňuje referenda místní (komunální). </vt:lpstr>
      <vt:lpstr>Pojďme si takové místní referendum zkusit, místo obce, využijeme školu.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Matyáš Trnka</dc:creator>
  <cp:lastModifiedBy>Tereza Vodickova</cp:lastModifiedBy>
  <cp:revision>16</cp:revision>
  <dcterms:created xsi:type="dcterms:W3CDTF">2018-05-21T11:34:04Z</dcterms:created>
  <dcterms:modified xsi:type="dcterms:W3CDTF">2022-10-08T12:22:40Z</dcterms:modified>
</cp:coreProperties>
</file>