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8" r:id="rId3"/>
    <p:sldMasterId id="2147483700" r:id="rId4"/>
    <p:sldMasterId id="2147484605" r:id="rId5"/>
  </p:sldMasterIdLst>
  <p:notesMasterIdLst>
    <p:notesMasterId r:id="rId85"/>
  </p:notesMasterIdLst>
  <p:handoutMasterIdLst>
    <p:handoutMasterId r:id="rId86"/>
  </p:handoutMasterIdLst>
  <p:sldIdLst>
    <p:sldId id="989" r:id="rId6"/>
    <p:sldId id="1113" r:id="rId7"/>
    <p:sldId id="1018" r:id="rId8"/>
    <p:sldId id="980" r:id="rId9"/>
    <p:sldId id="1020" r:id="rId10"/>
    <p:sldId id="1021" r:id="rId11"/>
    <p:sldId id="1101" r:id="rId12"/>
    <p:sldId id="1024" r:id="rId13"/>
    <p:sldId id="1104" r:id="rId14"/>
    <p:sldId id="1105" r:id="rId15"/>
    <p:sldId id="1111" r:id="rId16"/>
    <p:sldId id="1106" r:id="rId17"/>
    <p:sldId id="1117" r:id="rId18"/>
    <p:sldId id="1118" r:id="rId19"/>
    <p:sldId id="1107" r:id="rId20"/>
    <p:sldId id="1108" r:id="rId21"/>
    <p:sldId id="1094" r:id="rId22"/>
    <p:sldId id="1095" r:id="rId23"/>
    <p:sldId id="1096" r:id="rId24"/>
    <p:sldId id="1097" r:id="rId25"/>
    <p:sldId id="1102" r:id="rId26"/>
    <p:sldId id="1099" r:id="rId27"/>
    <p:sldId id="1100" r:id="rId28"/>
    <p:sldId id="1119" r:id="rId29"/>
    <p:sldId id="1120" r:id="rId30"/>
    <p:sldId id="1122" r:id="rId31"/>
    <p:sldId id="1121" r:id="rId32"/>
    <p:sldId id="983" r:id="rId33"/>
    <p:sldId id="1092" r:id="rId34"/>
    <p:sldId id="994" r:id="rId35"/>
    <p:sldId id="984" r:id="rId36"/>
    <p:sldId id="985" r:id="rId37"/>
    <p:sldId id="992" r:id="rId38"/>
    <p:sldId id="1027" r:id="rId39"/>
    <p:sldId id="998" r:id="rId40"/>
    <p:sldId id="1002" r:id="rId41"/>
    <p:sldId id="1001" r:id="rId42"/>
    <p:sldId id="999" r:id="rId43"/>
    <p:sldId id="1000" r:id="rId44"/>
    <p:sldId id="987" r:id="rId45"/>
    <p:sldId id="990" r:id="rId46"/>
    <p:sldId id="970" r:id="rId47"/>
    <p:sldId id="993" r:id="rId48"/>
    <p:sldId id="1093" r:id="rId49"/>
    <p:sldId id="1005" r:id="rId50"/>
    <p:sldId id="1054" r:id="rId51"/>
    <p:sldId id="1006" r:id="rId52"/>
    <p:sldId id="1007" r:id="rId53"/>
    <p:sldId id="1028" r:id="rId54"/>
    <p:sldId id="1012" r:id="rId55"/>
    <p:sldId id="986" r:id="rId56"/>
    <p:sldId id="963" r:id="rId57"/>
    <p:sldId id="965" r:id="rId58"/>
    <p:sldId id="1030" r:id="rId59"/>
    <p:sldId id="1029" r:id="rId60"/>
    <p:sldId id="1045" r:id="rId61"/>
    <p:sldId id="1034" r:id="rId62"/>
    <p:sldId id="1046" r:id="rId63"/>
    <p:sldId id="1048" r:id="rId64"/>
    <p:sldId id="1049" r:id="rId65"/>
    <p:sldId id="1031" r:id="rId66"/>
    <p:sldId id="1047" r:id="rId67"/>
    <p:sldId id="1032" r:id="rId68"/>
    <p:sldId id="1033" r:id="rId69"/>
    <p:sldId id="1059" r:id="rId70"/>
    <p:sldId id="1109" r:id="rId71"/>
    <p:sldId id="1064" r:id="rId72"/>
    <p:sldId id="1065" r:id="rId73"/>
    <p:sldId id="1110" r:id="rId74"/>
    <p:sldId id="1085" r:id="rId75"/>
    <p:sldId id="1086" r:id="rId76"/>
    <p:sldId id="1087" r:id="rId77"/>
    <p:sldId id="1088" r:id="rId78"/>
    <p:sldId id="1089" r:id="rId79"/>
    <p:sldId id="1090" r:id="rId80"/>
    <p:sldId id="1091" r:id="rId81"/>
    <p:sldId id="1011" r:id="rId82"/>
    <p:sldId id="1057" r:id="rId83"/>
    <p:sldId id="966" r:id="rId8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 Unicode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 Unicode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 Unicode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 Unicode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 Unicode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kern="1200">
        <a:solidFill>
          <a:schemeClr val="tx2"/>
        </a:solidFill>
        <a:latin typeface="Arial Unicode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kern="1200">
        <a:solidFill>
          <a:schemeClr val="tx2"/>
        </a:solidFill>
        <a:latin typeface="Arial Unicode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kern="1200">
        <a:solidFill>
          <a:schemeClr val="tx2"/>
        </a:solidFill>
        <a:latin typeface="Arial Unicode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kern="1200">
        <a:solidFill>
          <a:schemeClr val="tx2"/>
        </a:solidFill>
        <a:latin typeface="Arial Unicode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A"/>
    <a:srgbClr val="FF8F43"/>
    <a:srgbClr val="21C5FF"/>
    <a:srgbClr val="66C2FA"/>
    <a:srgbClr val="FFFFFF"/>
    <a:srgbClr val="96944A"/>
    <a:srgbClr val="57FC04"/>
    <a:srgbClr val="A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5" autoAdjust="0"/>
    <p:restoredTop sz="99762" autoAdjust="0"/>
  </p:normalViewPr>
  <p:slideViewPr>
    <p:cSldViewPr snapToGrid="0">
      <p:cViewPr varScale="1">
        <p:scale>
          <a:sx n="66" d="100"/>
          <a:sy n="66" d="100"/>
        </p:scale>
        <p:origin x="1208" y="32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10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3176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919663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           Bence Nanay: Perception, Action and What</a:t>
            </a:r>
            <a:r>
              <a:rPr lang="ja-JP" altLang="en-US"/>
              <a:t>’</a:t>
            </a:r>
            <a:r>
              <a:rPr lang="en-US"/>
              <a:t>s in between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+mn-cs"/>
              </a:defRPr>
            </a:lvl1pPr>
          </a:lstStyle>
          <a:p>
            <a:pPr>
              <a:defRPr/>
            </a:pPr>
            <a:fld id="{0026A502-49F9-6B45-9FBE-3703F040B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54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8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8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359F0A-ABDE-274C-9312-16B0646D9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80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71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56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94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13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70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14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1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15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11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16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29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17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82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18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78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19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77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20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35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21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58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22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46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23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86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24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05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25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66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26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70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27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25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28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44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29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59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30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7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31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16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32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76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33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09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34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73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35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67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36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84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37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568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38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21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39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969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40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0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5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255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41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357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42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43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494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44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534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45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022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46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774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47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070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48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719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49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92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50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91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6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37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51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102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52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53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56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016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57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1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58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682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59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9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60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088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62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010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65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5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949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67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180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68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226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69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921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77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149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78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669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79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8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1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9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5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72436A31-899E-AD4C-8B12-D85D98068392}" type="slidenum">
              <a:rPr lang="en-US" sz="1300">
                <a:solidFill>
                  <a:schemeClr val="tx1"/>
                </a:solidFill>
                <a:latin typeface="Arial" charset="0"/>
              </a:rPr>
              <a:pPr eaLnBrk="1" hangingPunct="1"/>
              <a:t>10</a:t>
            </a:fld>
            <a:endParaRPr lang="en-US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5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32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BC433-FD54-284A-9E78-153446A85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494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AF02-0D92-164D-B168-F741119B0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73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57736-9007-894E-90B2-A9A0E2A3B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553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410EF-D12B-5544-A7AB-4EC66E43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954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CCF46-480E-314D-A76A-C1D4A5401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9812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13AE1-6F39-0D4A-8DB5-6B507D1A7844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36153-CD9F-AB46-A661-5BF36823F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504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34475-A79D-EC4F-AF31-2C56FC2AE68E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D8B0A-000C-EC4C-AC9C-B2BAEA0AB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5483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06254-E759-6340-9E7B-D62D5BD23298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65BF8-88D7-7541-9890-C2B1C28E4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61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CCADA-9F4B-C246-839F-A2B46BAFD25D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63E5A-81BD-1C4C-BED2-D01CC4FF8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4984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0C85-AE41-F348-A762-467A0732A4A5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47A3-0F3E-7A4F-83BE-9BB6E613B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00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04AB5-8D43-1347-93FE-8E1742E9DB56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02AE7-8288-6344-9DC0-D00A488D9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106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594B2-E572-FD40-A958-8CA8EB3EC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9274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69D1-EFA1-4E48-9B78-0A8574F09B11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72486-F6E2-3941-A396-105C53B1C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9263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C2ADE-7C54-9B47-8BDC-94EFA51831AB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F0A52-1C97-1644-A40F-3451E32DA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1715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148A-A4C9-1346-B45F-F66FF6461B6B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4E728-C452-A44E-9A7C-22ABADE33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9630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04F7-6166-D147-96C3-2BA055D22949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4BAE3-435E-BE4F-B534-2C1B6E10E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170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D1E78-563D-1B4A-BF0E-86C91E16FAE1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820A-4303-334D-92D2-87AFD52F0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8065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88861-BAAD-734B-9E3F-999E0C93E433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74468-F0BA-0F4B-9FE5-60370F875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101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1A7A2-CF5B-894F-A86F-807DB91C2410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587F-09D7-B244-8FA7-627DDD907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172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30363-DB5E-3148-A21E-9986570CB334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34454-F6B0-2946-8614-3118541AA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486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78A9F-991D-7449-9CD7-181E1C547E25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9011-2516-8840-8117-05A6A3633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550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FF25-2ECA-B145-8AA2-9180E92C6CE9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C8449-5EAB-B948-9383-3DD0D0344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446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6E32D-A10E-4B4A-B8D0-0F338620E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244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707F-3AD9-8F42-8275-385E70E56409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D5A24-37EB-2A4E-8E2D-74A53E334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6345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A5BE4-3440-1247-BB55-32C747627B33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3FDB5-1CD5-D14C-B60A-2EB3F33EC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2979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08DAA-23B2-8246-8F8F-B69AD9291261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E4545-8FD9-E043-A9DC-6F0CACE1C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9280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CB44C-AE49-2D4C-9ED3-3E97679BCB25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91BE8-E1EB-0641-BD5F-AC5CBBA1E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805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3DE2B-8582-B248-8651-FFC6E8E671F2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A0F2-6549-A04E-A5EF-424457109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9903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A3D1D-CD14-3343-BE35-D7CC3F1F438C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93367-A9D3-4847-A961-938986CE2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3909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97F01-DA0A-A047-94E7-0C344545FB09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AD58F-AD30-434D-B28D-BAB6A4D26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6875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973FA-2272-6F48-81FE-CB9C75325DF4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3164F-85FF-A74E-9CE7-98CBD99AA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716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CEF88-6628-2D43-8201-74C9A9D1FC2B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39214-1135-5348-8417-FB82B1100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1989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B7082-9B4F-C843-9C49-5D448FB20CC5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CAA42-64B9-164E-BFE4-2B9DA9C85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77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126FD-AE26-A04D-91EA-0ECDA221F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4682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ED879-34F7-764E-80B8-AD1FD7216C5D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B4C87-C0AE-D64A-B3A4-917D0EC98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5137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640AF-2E77-F845-A2E5-DA3ECA2DC9F5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0EF5A-1CB4-9A43-BFBE-F1C3D8EC5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2394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18E5B-EEBB-8C46-B2B4-1FF12F4ED3C2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150CF-9F7D-F34D-811A-D770A55F8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8885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D7AA5-F69E-8149-9569-ED70295CCA80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39C14-C8F0-C645-BEC0-7EE28CCFA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5069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0599C-AF3A-1041-A20E-80124D308B96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2690B-092B-D345-98A0-3D139B7CD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6071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52AC-D9FA-6B4C-97A2-381A9563CF62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6C7D-BF23-2343-BB21-5D738999C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4947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11635-1ED5-9640-AEDD-52F24386E946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2E596-4922-4940-81AB-4C3CC1B41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4676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8F547FA-D721-4F45-935B-1D793C864D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178" y="2064524"/>
            <a:ext cx="3949506" cy="20393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E13E19"/>
                </a:solidFill>
                <a:latin typeface="+mn-lt"/>
              </a:defRPr>
            </a:lvl1pPr>
          </a:lstStyle>
          <a:p>
            <a:r>
              <a:rPr lang="cs-CZ" dirty="0"/>
              <a:t>Hlavní název prezentace</a:t>
            </a:r>
            <a:br>
              <a:rPr lang="cs-CZ" dirty="0"/>
            </a:br>
            <a:endParaRPr lang="cs-CZ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007A5205-E983-C343-B169-E4246718B7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177" y="3758772"/>
            <a:ext cx="4223825" cy="839384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13E1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Podnázev prezentace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Autor, datum, a další </a:t>
            </a:r>
            <a:r>
              <a:rPr lang="cs-CZ" dirty="0" err="1"/>
              <a:t>info</a:t>
            </a:r>
            <a:endParaRPr lang="cs-CZ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120CDCE-1086-234D-8DD4-AA16527637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10800000">
            <a:off x="4152887" y="2209593"/>
            <a:ext cx="390525" cy="13589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92B7092-9D72-D04A-94A1-15B44DA31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83703" y="758237"/>
            <a:ext cx="28575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5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2">
            <a:extLst>
              <a:ext uri="{FF2B5EF4-FFF2-40B4-BE49-F238E27FC236}">
                <a16:creationId xmlns:a16="http://schemas.microsoft.com/office/drawing/2014/main" id="{E2A0CDDD-7100-9549-869F-98A5CFA23D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4505" y="2268887"/>
            <a:ext cx="2339662" cy="218596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13E1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Kontakt</a:t>
            </a:r>
          </a:p>
          <a:p>
            <a:r>
              <a:rPr lang="cs-CZ" dirty="0"/>
              <a:t>Rozloučení, poděkování</a:t>
            </a:r>
          </a:p>
          <a:p>
            <a:r>
              <a:rPr lang="cs-CZ" dirty="0"/>
              <a:t>ROK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4BC95BE-0788-754E-A192-F0ED3108E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384379" y="2971007"/>
            <a:ext cx="243778" cy="8482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6809AA-308B-8B4D-B415-67FC93D48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5641" y="2851655"/>
            <a:ext cx="8382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7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7E1C8-CA55-5045-A9A3-8EA60C42B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9859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663BC-B832-2342-A926-54C2E08BB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58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499D9-306A-E441-A0C4-B1CC33DB3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876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A4146-8BE0-3743-A2C7-6E94F8886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898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E7762-62D2-7B45-86E4-0EB81141C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1042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66E6464-6D19-9C4E-865E-C82C54F7F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  <p:sldLayoutId id="2147484569" r:id="rId12"/>
    <p:sldLayoutId id="2147484570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charset="0"/>
        <a:buChar char="n"/>
        <a:defRPr sz="23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69BB4ACD-FEF1-0746-A185-41B9A748A64B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Unicode MS" pitchFamily="34" charset="-128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E30BC055-4830-4D40-9115-7F05795BB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D8F428B1-41C8-8B4B-A26E-14CBA95EFDE3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 Unicode MS" pitchFamily="34" charset="-128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302E9237-1F20-5448-9C17-4EEAB6F07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  <p:sldLayoutId id="2147484587" r:id="rId6"/>
    <p:sldLayoutId id="2147484588" r:id="rId7"/>
    <p:sldLayoutId id="2147484589" r:id="rId8"/>
    <p:sldLayoutId id="2147484590" r:id="rId9"/>
    <p:sldLayoutId id="2147484591" r:id="rId10"/>
    <p:sldLayoutId id="214748459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101302D3-7AAF-8348-BFC2-9B5F5AF462C6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 Unicode MS" pitchFamily="34" charset="-128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47ECFDFD-BCCE-B14A-B6F3-100CF6E9E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94" r:id="rId2"/>
    <p:sldLayoutId id="2147484595" r:id="rId3"/>
    <p:sldLayoutId id="2147484596" r:id="rId4"/>
    <p:sldLayoutId id="2147484597" r:id="rId5"/>
    <p:sldLayoutId id="2147484598" r:id="rId6"/>
    <p:sldLayoutId id="2147484599" r:id="rId7"/>
    <p:sldLayoutId id="2147484600" r:id="rId8"/>
    <p:sldLayoutId id="2147484601" r:id="rId9"/>
    <p:sldLayoutId id="2147484602" r:id="rId10"/>
    <p:sldLayoutId id="214748460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9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337912" y="1586532"/>
            <a:ext cx="6930189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ct val="35000"/>
              </a:spcAft>
              <a:defRPr/>
            </a:pPr>
            <a:r>
              <a:rPr lang="cs-CZ" sz="2400" dirty="0" err="1"/>
              <a:t>Hate</a:t>
            </a:r>
            <a:r>
              <a:rPr lang="cs-CZ" sz="2400" dirty="0"/>
              <a:t> </a:t>
            </a:r>
            <a:r>
              <a:rPr lang="cs-CZ" sz="2400" dirty="0" err="1" smtClean="0"/>
              <a:t>speech</a:t>
            </a:r>
            <a:r>
              <a:rPr lang="cs-CZ" sz="2400" dirty="0"/>
              <a:t> </a:t>
            </a:r>
            <a:r>
              <a:rPr lang="cs-CZ" sz="2400" dirty="0" smtClean="0"/>
              <a:t>a svoboda slova</a:t>
            </a:r>
          </a:p>
          <a:p>
            <a:pPr algn="ctr">
              <a:spcAft>
                <a:spcPct val="35000"/>
              </a:spcAft>
              <a:defRPr/>
            </a:pPr>
            <a:r>
              <a:rPr lang="cs-CZ" sz="2400" dirty="0" smtClean="0"/>
              <a:t>V perspektivách současné analytické filosofie</a:t>
            </a:r>
          </a:p>
          <a:p>
            <a:pPr algn="ctr">
              <a:spcAft>
                <a:spcPct val="35000"/>
              </a:spcAft>
              <a:defRPr/>
            </a:pPr>
            <a:endParaRPr lang="cs-CZ" sz="2400" dirty="0">
              <a:solidFill>
                <a:srgbClr val="009735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491717" y="751937"/>
            <a:ext cx="426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</a:pPr>
            <a:r>
              <a:rPr lang="cs-CZ" sz="3600" dirty="0"/>
              <a:t>Právo na </a:t>
            </a:r>
            <a:r>
              <a:rPr lang="cs-CZ" sz="3600" dirty="0" smtClean="0"/>
              <a:t>nenávist ?</a:t>
            </a:r>
            <a:endParaRPr lang="cs-CZ" sz="3600" dirty="0">
              <a:solidFill>
                <a:srgbClr val="0070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822119" y="5445958"/>
            <a:ext cx="560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Tomáš Koblížek, Filosofický ústav, AV ČR</a:t>
            </a:r>
          </a:p>
          <a:p>
            <a:pPr algn="ctr"/>
            <a:r>
              <a:rPr lang="cs-CZ" sz="2000" dirty="0" smtClean="0"/>
              <a:t>Letní škola </a:t>
            </a:r>
            <a:r>
              <a:rPr lang="cs-CZ" sz="2000" dirty="0" err="1" smtClean="0"/>
              <a:t>Občankářů</a:t>
            </a:r>
            <a:r>
              <a:rPr lang="cs-CZ" sz="2000" dirty="0" smtClean="0"/>
              <a:t>, 14. </a:t>
            </a:r>
            <a:r>
              <a:rPr lang="cs-CZ" sz="2000" dirty="0"/>
              <a:t>č</a:t>
            </a:r>
            <a:r>
              <a:rPr lang="cs-CZ" sz="2000" dirty="0" smtClean="0"/>
              <a:t>ervence 2022</a:t>
            </a:r>
            <a:endParaRPr lang="cs-CZ" sz="2000" dirty="0"/>
          </a:p>
        </p:txBody>
      </p:sp>
      <p:pic>
        <p:nvPicPr>
          <p:cNvPr id="1026" name="Picture 2" descr="Není k dispozici žádný popis fotky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717" y="2928527"/>
            <a:ext cx="1913865" cy="19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osofický ústav AV ČR - YouTub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42" y="2928527"/>
            <a:ext cx="1913866" cy="19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14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10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628" y="5840608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smtClean="0">
                <a:ea typeface="+mn-ea"/>
                <a:cs typeface="+mn-cs"/>
              </a:rPr>
              <a:t>Miloš Zeman, CNN Prima </a:t>
            </a:r>
            <a:r>
              <a:rPr lang="cs-CZ" sz="2000" dirty="0" err="1" smtClean="0">
                <a:ea typeface="+mn-ea"/>
                <a:cs typeface="+mn-cs"/>
              </a:rPr>
              <a:t>News</a:t>
            </a:r>
            <a:r>
              <a:rPr lang="cs-CZ" sz="2000" dirty="0" smtClean="0">
                <a:ea typeface="+mn-ea"/>
                <a:cs typeface="+mn-cs"/>
              </a:rPr>
              <a:t>, 27. června 2021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7" y="1451792"/>
            <a:ext cx="7507705" cy="422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94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sz="28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850056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err="1" smtClean="0">
                <a:ea typeface="+mn-ea"/>
                <a:cs typeface="+mn-cs"/>
              </a:rPr>
              <a:t>Facebook</a:t>
            </a:r>
            <a:r>
              <a:rPr lang="cs-CZ" sz="2000" dirty="0" smtClean="0">
                <a:ea typeface="+mn-ea"/>
                <a:cs typeface="+mn-cs"/>
              </a:rPr>
              <a:t>, diskuse, 1. července 2022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3074" name="Picture 2" descr="Může jít o obrázek 2 lidem a text that says 'Radek Slezak At' jdou už nekam ti UK, kvuli nim nemáme pro naše lidí práci 3m 3 m Haha Odpovedët 3 Lucie Cinová Radek Slezak presnă já kuli ním o práci prišla Práve ted To se mi líbí Odpovedet'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20" y="1565014"/>
            <a:ext cx="6245960" cy="41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97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5416" y="5274120"/>
            <a:ext cx="7748588" cy="48006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2052" name="Picture 4" descr="Minority or Majority Symbol. Businessman Turns Wooden Cubes and Changes the  Word `minority` To `majority`. Beautiful White Stock Image - Image of  guidance, minority: 22610794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71" y="1895374"/>
            <a:ext cx="571500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463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13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324" y="6466857"/>
            <a:ext cx="7772400" cy="1143000"/>
          </a:xfrm>
        </p:spPr>
        <p:txBody>
          <a:bodyPr/>
          <a:lstStyle/>
          <a:p>
            <a:pPr algn="ctr" eaLnBrk="1" hangingPunct="1"/>
            <a:r>
              <a:rPr lang="cs-CZ" dirty="0" smtClean="0">
                <a:latin typeface="Arial" charset="0"/>
              </a:rPr>
              <a:t/>
            </a:r>
            <a:br>
              <a:rPr lang="cs-CZ" dirty="0" smtClean="0">
                <a:latin typeface="Arial" charset="0"/>
              </a:rPr>
            </a:b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smtClean="0">
                <a:ea typeface="+mn-ea"/>
                <a:cs typeface="+mn-cs"/>
              </a:rPr>
              <a:t>Čechy v ČR nechceme, FB stránka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3074" name="Picture 2" descr="Logo recesistického hnutí Čechy v ČR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86" y="1474246"/>
            <a:ext cx="6931994" cy="3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6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14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en-US" sz="2000" dirty="0">
                <a:ea typeface="+mn-ea"/>
                <a:cs typeface="+mn-cs"/>
              </a:rPr>
              <a:t>Nils </a:t>
            </a:r>
            <a:r>
              <a:rPr lang="en-US" sz="2000" dirty="0" err="1" smtClean="0">
                <a:ea typeface="+mn-ea"/>
                <a:cs typeface="+mn-cs"/>
              </a:rPr>
              <a:t>Fiechter</a:t>
            </a:r>
            <a:r>
              <a:rPr lang="cs-CZ" sz="2000" dirty="0">
                <a:ea typeface="+mn-ea"/>
                <a:cs typeface="+mn-cs"/>
              </a:rPr>
              <a:t> </a:t>
            </a:r>
            <a:r>
              <a:rPr lang="en-AE" sz="2000" dirty="0" smtClean="0">
                <a:ea typeface="+mn-ea"/>
                <a:cs typeface="+mn-cs"/>
              </a:rPr>
              <a:t>–</a:t>
            </a:r>
            <a:r>
              <a:rPr lang="cs-CZ" sz="2000" dirty="0" smtClean="0">
                <a:ea typeface="+mn-ea"/>
                <a:cs typeface="+mn-cs"/>
              </a:rPr>
              <a:t> </a:t>
            </a:r>
            <a:r>
              <a:rPr lang="en-US" sz="2000" dirty="0" smtClean="0">
                <a:ea typeface="+mn-ea"/>
                <a:cs typeface="+mn-cs"/>
              </a:rPr>
              <a:t>Adrian </a:t>
            </a:r>
            <a:r>
              <a:rPr lang="en-US" sz="2000" dirty="0" err="1" smtClean="0">
                <a:ea typeface="+mn-ea"/>
                <a:cs typeface="+mn-cs"/>
              </a:rPr>
              <a:t>Spahr</a:t>
            </a:r>
            <a:r>
              <a:rPr lang="cs-CZ" sz="2000" dirty="0" smtClean="0">
                <a:ea typeface="+mn-ea"/>
                <a:cs typeface="+mn-cs"/>
              </a:rPr>
              <a:t>, [bez jména], 2018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1028" name="Picture 4" descr="Swiss court rules 'foreign gypsy' cartoon was rac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634521"/>
            <a:ext cx="6096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967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latin typeface="Arial" charset="0"/>
              </a:rPr>
              <a:t>šikana X </a:t>
            </a:r>
            <a:r>
              <a:rPr lang="cs-CZ" sz="2800" dirty="0" err="1">
                <a:latin typeface="Arial" charset="0"/>
              </a:rPr>
              <a:t>h</a:t>
            </a:r>
            <a:r>
              <a:rPr lang="cs-CZ" sz="2800" dirty="0" err="1" smtClean="0">
                <a:latin typeface="Arial" charset="0"/>
              </a:rPr>
              <a:t>ate</a:t>
            </a:r>
            <a:r>
              <a:rPr lang="cs-CZ" sz="2800" dirty="0" smtClean="0">
                <a:latin typeface="Arial" charset="0"/>
              </a:rPr>
              <a:t> </a:t>
            </a:r>
            <a:r>
              <a:rPr lang="cs-CZ" sz="2800" dirty="0" err="1" smtClean="0">
                <a:latin typeface="Arial" charset="0"/>
              </a:rPr>
              <a:t>speech</a:t>
            </a:r>
            <a:endParaRPr lang="en-US" sz="2800" dirty="0">
              <a:latin typeface="Arial" charset="0"/>
            </a:endParaRPr>
          </a:p>
        </p:txBody>
      </p:sp>
      <p:pic>
        <p:nvPicPr>
          <p:cNvPr id="7" name="Obrázek 6" descr="Repression Images | Free Vectors, Stock Photos &amp; PSD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69" y="2116421"/>
            <a:ext cx="5760720" cy="3837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04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16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latin typeface="Arial" charset="0"/>
              </a:rPr>
              <a:t>šikana </a:t>
            </a:r>
            <a:r>
              <a:rPr lang="en-AE" sz="2800" dirty="0" smtClean="0">
                <a:latin typeface="Arial" charset="0"/>
              </a:rPr>
              <a:t>–</a:t>
            </a:r>
            <a:r>
              <a:rPr lang="cs-CZ" sz="2800" dirty="0" smtClean="0">
                <a:latin typeface="Arial" charset="0"/>
              </a:rPr>
              <a:t> </a:t>
            </a:r>
            <a:r>
              <a:rPr lang="cs-CZ" sz="2800" dirty="0" err="1" smtClean="0">
                <a:latin typeface="Arial" charset="0"/>
              </a:rPr>
              <a:t>hate</a:t>
            </a:r>
            <a:r>
              <a:rPr lang="cs-CZ" sz="2800" dirty="0" smtClean="0">
                <a:latin typeface="Arial" charset="0"/>
              </a:rPr>
              <a:t> </a:t>
            </a:r>
            <a:r>
              <a:rPr lang="cs-CZ" sz="2800" dirty="0" err="1" smtClean="0">
                <a:latin typeface="Arial" charset="0"/>
              </a:rPr>
              <a:t>speech</a:t>
            </a:r>
            <a:endParaRPr lang="en-US" sz="28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5416" y="5274120"/>
            <a:ext cx="7748588" cy="48006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49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17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80381"/>
            <a:ext cx="7772400" cy="1143000"/>
          </a:xfrm>
        </p:spPr>
        <p:txBody>
          <a:bodyPr/>
          <a:lstStyle/>
          <a:p>
            <a:pPr algn="ctr" eaLnBrk="1" hangingPunct="1"/>
            <a:r>
              <a:rPr lang="cs-CZ" sz="2800" dirty="0">
                <a:solidFill>
                  <a:srgbClr val="330033"/>
                </a:solidFill>
                <a:latin typeface="Arial" charset="0"/>
              </a:rPr>
              <a:t>J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ak poznáme </a:t>
            </a:r>
            <a:r>
              <a:rPr lang="cs-CZ" sz="2800" dirty="0" err="1" smtClean="0">
                <a:solidFill>
                  <a:srgbClr val="330033"/>
                </a:solidFill>
                <a:latin typeface="Arial" charset="0"/>
              </a:rPr>
              <a:t>hate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 </a:t>
            </a:r>
            <a:r>
              <a:rPr lang="cs-CZ" sz="2800" dirty="0" err="1" smtClean="0">
                <a:solidFill>
                  <a:srgbClr val="330033"/>
                </a:solidFill>
                <a:latin typeface="Arial" charset="0"/>
              </a:rPr>
              <a:t>speech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?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79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18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82052" y="288132"/>
            <a:ext cx="7772400" cy="1143000"/>
          </a:xfrm>
        </p:spPr>
        <p:txBody>
          <a:bodyPr/>
          <a:lstStyle/>
          <a:p>
            <a:pPr algn="ctr" eaLnBrk="1" hangingPunct="1"/>
            <a:r>
              <a:rPr lang="cs-CZ" sz="2800" dirty="0" err="1" smtClean="0">
                <a:latin typeface="Arial" charset="0"/>
              </a:rPr>
              <a:t>Hate</a:t>
            </a:r>
            <a:r>
              <a:rPr lang="cs-CZ" sz="2800" dirty="0" smtClean="0">
                <a:latin typeface="Arial" charset="0"/>
              </a:rPr>
              <a:t> </a:t>
            </a:r>
            <a:r>
              <a:rPr lang="cs-CZ" sz="2800" dirty="0" err="1" smtClean="0">
                <a:latin typeface="Arial" charset="0"/>
              </a:rPr>
              <a:t>speech</a:t>
            </a:r>
            <a:r>
              <a:rPr lang="cs-CZ" sz="2800" dirty="0" smtClean="0">
                <a:latin typeface="Arial" charset="0"/>
              </a:rPr>
              <a:t> jako </a:t>
            </a:r>
            <a:r>
              <a:rPr lang="cs-CZ" sz="2800" i="1" dirty="0" smtClean="0">
                <a:latin typeface="Arial" charset="0"/>
              </a:rPr>
              <a:t>výraz</a:t>
            </a:r>
            <a:r>
              <a:rPr lang="cs-CZ" sz="2800" dirty="0" smtClean="0">
                <a:latin typeface="Arial" charset="0"/>
              </a:rPr>
              <a:t> nenávisti?</a:t>
            </a:r>
            <a:endParaRPr lang="en-US" sz="28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89088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18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24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82" y="1740468"/>
            <a:ext cx="7021629" cy="394966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771048" y="5932488"/>
            <a:ext cx="579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n-lt"/>
              </a:rPr>
              <a:t>Matthew Hale, rozhovor pro agenturu AP, 1999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6776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19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err="1" smtClean="0">
                <a:latin typeface="Arial" charset="0"/>
              </a:rPr>
              <a:t>Hate</a:t>
            </a:r>
            <a:r>
              <a:rPr lang="cs-CZ" sz="2800" dirty="0" smtClean="0">
                <a:latin typeface="Arial" charset="0"/>
              </a:rPr>
              <a:t> </a:t>
            </a:r>
            <a:r>
              <a:rPr lang="cs-CZ" sz="2800" dirty="0" err="1" smtClean="0">
                <a:latin typeface="Arial" charset="0"/>
              </a:rPr>
              <a:t>speech</a:t>
            </a:r>
            <a:r>
              <a:rPr lang="cs-CZ" sz="2800" dirty="0" smtClean="0">
                <a:latin typeface="Arial" charset="0"/>
              </a:rPr>
              <a:t> jako </a:t>
            </a:r>
            <a:r>
              <a:rPr lang="cs-CZ" sz="2800" i="1" dirty="0" smtClean="0">
                <a:latin typeface="Arial" charset="0"/>
              </a:rPr>
              <a:t>výraz</a:t>
            </a:r>
            <a:r>
              <a:rPr lang="cs-CZ" sz="2800" dirty="0" smtClean="0">
                <a:latin typeface="Arial" charset="0"/>
              </a:rPr>
              <a:t> nenávisti?</a:t>
            </a:r>
            <a:endParaRPr lang="en-US" sz="28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89088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18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2400" dirty="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4020740" y="1792899"/>
            <a:ext cx="1535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¬</a:t>
            </a:r>
            <a:r>
              <a:rPr lang="cs-CZ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800" dirty="0" smtClean="0"/>
              <a:t>emoce</a:t>
            </a:r>
            <a:endParaRPr lang="cs-CZ" sz="2800" dirty="0"/>
          </a:p>
        </p:txBody>
      </p:sp>
      <p:pic>
        <p:nvPicPr>
          <p:cNvPr id="2050" name="Picture 2" descr="Trump v Le Pen: In their own words - BBC New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11" y="2447642"/>
            <a:ext cx="6756901" cy="380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83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80381"/>
            <a:ext cx="7772400" cy="1143000"/>
          </a:xfrm>
        </p:spPr>
        <p:txBody>
          <a:bodyPr/>
          <a:lstStyle/>
          <a:p>
            <a:pPr algn="ctr" eaLnBrk="1" hangingPunct="1"/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Neuchopitelná </a:t>
            </a:r>
            <a:r>
              <a:rPr lang="cs-CZ" sz="2800" dirty="0" err="1" smtClean="0">
                <a:solidFill>
                  <a:srgbClr val="330033"/>
                </a:solidFill>
                <a:latin typeface="Arial" charset="0"/>
              </a:rPr>
              <a:t>hate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 </a:t>
            </a:r>
            <a:r>
              <a:rPr lang="cs-CZ" sz="2800" dirty="0" err="1" smtClean="0">
                <a:solidFill>
                  <a:srgbClr val="330033"/>
                </a:solidFill>
                <a:latin typeface="Arial" charset="0"/>
              </a:rPr>
              <a:t>speech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?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708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20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err="1" smtClean="0">
                <a:latin typeface="Arial" charset="0"/>
              </a:rPr>
              <a:t>Hate</a:t>
            </a:r>
            <a:r>
              <a:rPr lang="cs-CZ" sz="2800" dirty="0" smtClean="0">
                <a:latin typeface="Arial" charset="0"/>
              </a:rPr>
              <a:t> </a:t>
            </a:r>
            <a:r>
              <a:rPr lang="cs-CZ" sz="2800" dirty="0" err="1" smtClean="0">
                <a:latin typeface="Arial" charset="0"/>
              </a:rPr>
              <a:t>speech</a:t>
            </a:r>
            <a:r>
              <a:rPr lang="cs-CZ" sz="2800" dirty="0" smtClean="0">
                <a:latin typeface="Arial" charset="0"/>
              </a:rPr>
              <a:t> jako </a:t>
            </a:r>
            <a:r>
              <a:rPr lang="cs-CZ" sz="2800" i="1" dirty="0" smtClean="0">
                <a:latin typeface="Arial" charset="0"/>
              </a:rPr>
              <a:t>výraz</a:t>
            </a:r>
            <a:r>
              <a:rPr lang="cs-CZ" sz="2800" dirty="0" smtClean="0">
                <a:latin typeface="Arial" charset="0"/>
              </a:rPr>
              <a:t> nenávisti?</a:t>
            </a:r>
            <a:endParaRPr lang="en-US" sz="28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89088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18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2400" dirty="0" smtClean="0"/>
          </a:p>
        </p:txBody>
      </p:sp>
      <p:pic>
        <p:nvPicPr>
          <p:cNvPr id="21506" name="Picture 2" descr="The Most Epic Words You're Probably Neglecting - Dictionar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2596098"/>
            <a:ext cx="75247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60144" y="1695411"/>
            <a:ext cx="248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¬</a:t>
            </a:r>
            <a:r>
              <a:rPr lang="cs-CZ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800" dirty="0" smtClean="0"/>
              <a:t>expresivita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97814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21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latin typeface="Arial" charset="0"/>
              </a:rPr>
              <a:t>represe</a:t>
            </a:r>
            <a:endParaRPr lang="en-US" sz="28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99259" y="2954955"/>
            <a:ext cx="3943129" cy="3152563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en-US" sz="2000" i="1" dirty="0" err="1" smtClean="0">
                <a:ea typeface="+mn-ea"/>
                <a:cs typeface="+mn-cs"/>
              </a:rPr>
              <a:t>HaterNet</a:t>
            </a:r>
            <a:r>
              <a:rPr lang="en-US" sz="2000" dirty="0" smtClean="0">
                <a:ea typeface="+mn-ea"/>
                <a:cs typeface="+mn-cs"/>
              </a:rPr>
              <a:t> </a:t>
            </a:r>
            <a:endParaRPr lang="cs-CZ" sz="2000" dirty="0" smtClean="0">
              <a:ea typeface="+mn-ea"/>
              <a:cs typeface="+mn-cs"/>
            </a:endParaRPr>
          </a:p>
          <a:p>
            <a:pPr marL="0" indent="12700" algn="just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Spanish </a:t>
            </a:r>
            <a:r>
              <a:rPr lang="en-US" sz="2000" dirty="0">
                <a:ea typeface="+mn-ea"/>
                <a:cs typeface="+mn-cs"/>
              </a:rPr>
              <a:t>National Office Against Hate Crimes of the Spanish State Secretariat for Security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1026" name="Picture 2" descr="An external file that holds a picture, illustration, etc.&#10;Object name is sensors-19-04654-g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61" y="2002409"/>
            <a:ext cx="2793204" cy="410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535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22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>
                <a:solidFill>
                  <a:srgbClr val="330033"/>
                </a:solidFill>
                <a:latin typeface="Arial" charset="0"/>
              </a:rPr>
              <a:t>Nenávistné projevy: 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/>
            </a:r>
            <a:br>
              <a:rPr lang="cs-CZ" sz="2800" dirty="0" smtClean="0">
                <a:solidFill>
                  <a:srgbClr val="330033"/>
                </a:solidFill>
                <a:latin typeface="Arial" charset="0"/>
              </a:rPr>
            </a:b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kontextová závislost obsahu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smtClean="0"/>
              <a:t>Islám v ČR nechceme </a:t>
            </a:r>
            <a:r>
              <a:rPr lang="en-AE" sz="2000" dirty="0" smtClean="0"/>
              <a:t>–</a:t>
            </a:r>
            <a:r>
              <a:rPr lang="cs-CZ" sz="2000" dirty="0" smtClean="0"/>
              <a:t> logo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4098" name="Picture 2" descr="Islám v ČR nechceme - YouTub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43" y="1712877"/>
            <a:ext cx="3700913" cy="370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774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23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>
                <a:solidFill>
                  <a:srgbClr val="330033"/>
                </a:solidFill>
                <a:latin typeface="Arial" charset="0"/>
              </a:rPr>
              <a:t>Nenávistné projevy: 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/>
            </a:r>
            <a:br>
              <a:rPr lang="cs-CZ" sz="2800" dirty="0" smtClean="0">
                <a:solidFill>
                  <a:srgbClr val="330033"/>
                </a:solidFill>
                <a:latin typeface="Arial" charset="0"/>
              </a:rPr>
            </a:b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kontextová závislost obsahu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0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smtClean="0">
                <a:ea typeface="+mn-ea"/>
                <a:cs typeface="+mn-cs"/>
              </a:rPr>
              <a:t>Coventry, 2016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12290" name="Picture 2" descr="Anti-Migrant, Anti-Muslim Stickers in Coventry Should Be Reported in - TELL  MAM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0" y="1749064"/>
            <a:ext cx="2870427" cy="382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Anti-Islamic' posters in Essex showing crusader chasing woman in burqa with  AK-47 investigated by police | The Independent | The Independen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821" y="1749064"/>
            <a:ext cx="5102982" cy="382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175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24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err="1" smtClean="0">
                <a:latin typeface="Arial" charset="0"/>
              </a:rPr>
              <a:t>Hate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cs-CZ" sz="3200" dirty="0" err="1" smtClean="0">
                <a:latin typeface="Arial" charset="0"/>
              </a:rPr>
              <a:t>speech</a:t>
            </a:r>
            <a:r>
              <a:rPr lang="cs-CZ" sz="3200" dirty="0" smtClean="0">
                <a:latin typeface="Arial" charset="0"/>
              </a:rPr>
              <a:t> a </a:t>
            </a:r>
            <a:r>
              <a:rPr lang="cs-CZ" sz="3200" dirty="0" err="1">
                <a:latin typeface="Arial" charset="0"/>
              </a:rPr>
              <a:t>f</a:t>
            </a:r>
            <a:r>
              <a:rPr lang="cs-CZ" sz="3200" dirty="0" err="1" smtClean="0">
                <a:latin typeface="Arial" charset="0"/>
              </a:rPr>
              <a:t>ake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cs-CZ" sz="3200" dirty="0" err="1" smtClean="0">
                <a:latin typeface="Arial" charset="0"/>
              </a:rPr>
              <a:t>news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098" y="7035240"/>
            <a:ext cx="4676318" cy="1769166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</p:txBody>
      </p:sp>
      <p:pic>
        <p:nvPicPr>
          <p:cNvPr id="13314" name="Picture 2" descr="75% de grandes empresas no Brasil já foram ameaçadas por fake news - Portal  Aberj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87" y="1896596"/>
            <a:ext cx="6898072" cy="388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854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25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err="1" smtClean="0">
                <a:latin typeface="Arial" charset="0"/>
              </a:rPr>
              <a:t>Hate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cs-CZ" sz="3200" dirty="0" err="1" smtClean="0">
                <a:latin typeface="Arial" charset="0"/>
              </a:rPr>
              <a:t>speech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en-AE" sz="3200" dirty="0" smtClean="0">
                <a:latin typeface="Arial" charset="0"/>
              </a:rPr>
              <a:t>–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cs-CZ" sz="3200" dirty="0" err="1" smtClean="0">
                <a:latin typeface="Arial" charset="0"/>
              </a:rPr>
              <a:t>Fake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cs-CZ" sz="3200" dirty="0" err="1" smtClean="0">
                <a:latin typeface="Arial" charset="0"/>
              </a:rPr>
              <a:t>news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544" y="1570319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XXXX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err="1" smtClean="0">
                <a:ea typeface="+mn-ea"/>
                <a:cs typeface="+mn-cs"/>
              </a:rPr>
              <a:t>Tomio</a:t>
            </a:r>
            <a:r>
              <a:rPr lang="cs-CZ" sz="2200" dirty="0" smtClean="0">
                <a:ea typeface="+mn-ea"/>
                <a:cs typeface="+mn-cs"/>
              </a:rPr>
              <a:t> </a:t>
            </a:r>
            <a:r>
              <a:rPr lang="cs-CZ" sz="2200" dirty="0" err="1" smtClean="0">
                <a:ea typeface="+mn-ea"/>
                <a:cs typeface="+mn-cs"/>
              </a:rPr>
              <a:t>Okamura</a:t>
            </a: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55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26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err="1" smtClean="0">
                <a:latin typeface="Arial" charset="0"/>
              </a:rPr>
              <a:t>Hate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cs-CZ" sz="3200" dirty="0" err="1" smtClean="0">
                <a:latin typeface="Arial" charset="0"/>
              </a:rPr>
              <a:t>speech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en-AE" sz="3200" dirty="0" smtClean="0">
                <a:latin typeface="Arial" charset="0"/>
              </a:rPr>
              <a:t>–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cs-CZ" sz="3200" dirty="0" err="1" smtClean="0">
                <a:latin typeface="Arial" charset="0"/>
              </a:rPr>
              <a:t>Fake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cs-CZ" sz="3200" dirty="0" err="1" smtClean="0">
                <a:latin typeface="Arial" charset="0"/>
              </a:rPr>
              <a:t>news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544" y="1570319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>
                <a:ea typeface="+mn-ea"/>
                <a:cs typeface="+mn-cs"/>
              </a:rPr>
              <a:t>o</a:t>
            </a:r>
            <a:r>
              <a:rPr lang="cs-CZ" sz="2200" dirty="0" smtClean="0">
                <a:ea typeface="+mn-ea"/>
                <a:cs typeface="+mn-cs"/>
              </a:rPr>
              <a:t>bsah výroku: nepravda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>
                <a:ea typeface="+mn-ea"/>
                <a:cs typeface="+mn-cs"/>
              </a:rPr>
              <a:t>ú</a:t>
            </a:r>
            <a:r>
              <a:rPr lang="cs-CZ" sz="2200" dirty="0" smtClean="0">
                <a:ea typeface="+mn-ea"/>
                <a:cs typeface="+mn-cs"/>
              </a:rPr>
              <a:t>činek výroku: nenávist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cs-CZ" sz="2200" dirty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/>
              <a:t>n</a:t>
            </a:r>
            <a:r>
              <a:rPr lang="cs-CZ" sz="2200" dirty="0" smtClean="0"/>
              <a:t>epravda </a:t>
            </a:r>
            <a:r>
              <a:rPr lang="en-AE" sz="2200" dirty="0" smtClean="0"/>
              <a:t>↔</a:t>
            </a:r>
            <a:r>
              <a:rPr lang="cs-CZ" sz="2200" dirty="0" smtClean="0"/>
              <a:t> nenávist</a:t>
            </a:r>
            <a:endParaRPr lang="en-US" sz="2200" dirty="0"/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</a:t>
            </a:r>
            <a:endParaRPr lang="en-US" sz="22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504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27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>
                <a:latin typeface="Arial" charset="0"/>
              </a:rPr>
              <a:t>p</a:t>
            </a:r>
            <a:r>
              <a:rPr lang="cs-CZ" sz="2800" dirty="0" smtClean="0">
                <a:latin typeface="Arial" charset="0"/>
              </a:rPr>
              <a:t>revence: dezinformace 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7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28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dirty="0">
                <a:latin typeface="Arial" charset="0"/>
              </a:rPr>
              <a:t>s</a:t>
            </a:r>
            <a:r>
              <a:rPr lang="cs-CZ" dirty="0" smtClean="0">
                <a:latin typeface="Arial" charset="0"/>
              </a:rPr>
              <a:t>ystém hodnot?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559816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6" name="Obrázek 5" descr="https://scontent.fprg5-1.fna.fbcdn.net/v/t31.18172-8/21366721_165307877356582_108803780525786099_o.jpg?_nc_cat=105&amp;ccb=1-5&amp;_nc_sid=e3f864&amp;_nc_ohc=tllVWVZTMwcAX8ZOOWg&amp;_nc_ht=scontent.fprg5-1.fna&amp;oh=0fd3e051996c23cc103e3c424d600120&amp;oe=619EB81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" y="1883105"/>
            <a:ext cx="7699248" cy="3214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184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29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smtClean="0">
                <a:latin typeface="Arial" charset="0"/>
              </a:rPr>
              <a:t>Svoboda slova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err="1" smtClean="0">
                <a:ea typeface="+mn-ea"/>
                <a:cs typeface="+mn-cs"/>
              </a:rPr>
              <a:t>Speakers</a:t>
            </a:r>
            <a:r>
              <a:rPr lang="cs-CZ" sz="2200" dirty="0" smtClean="0">
                <a:ea typeface="+mn-ea"/>
                <a:cs typeface="+mn-cs"/>
              </a:rPr>
              <a:t>‘ </a:t>
            </a:r>
            <a:r>
              <a:rPr lang="cs-CZ" sz="2200" dirty="0" err="1">
                <a:ea typeface="+mn-ea"/>
                <a:cs typeface="+mn-cs"/>
              </a:rPr>
              <a:t>C</a:t>
            </a:r>
            <a:r>
              <a:rPr lang="cs-CZ" sz="2200" dirty="0" err="1" smtClean="0">
                <a:ea typeface="+mn-ea"/>
                <a:cs typeface="+mn-cs"/>
              </a:rPr>
              <a:t>orner</a:t>
            </a:r>
            <a:r>
              <a:rPr lang="cs-CZ" sz="2200" dirty="0" smtClean="0">
                <a:ea typeface="+mn-ea"/>
                <a:cs typeface="+mn-cs"/>
              </a:rPr>
              <a:t>, debata o </a:t>
            </a:r>
            <a:r>
              <a:rPr lang="cs-CZ" sz="2200" dirty="0" err="1" smtClean="0">
                <a:ea typeface="+mn-ea"/>
                <a:cs typeface="+mn-cs"/>
              </a:rPr>
              <a:t>Brexitu</a:t>
            </a:r>
            <a:r>
              <a:rPr lang="cs-CZ" sz="2200" dirty="0" smtClean="0">
                <a:ea typeface="+mn-ea"/>
                <a:cs typeface="+mn-cs"/>
              </a:rPr>
              <a:t>, 2019</a:t>
            </a: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8194" name="Picture 2" descr="SPEAKERS' CORNER: ANGRY DEBATES OVER BREXIT AND MAKE AMERICA GREAT AGAIN!  (WARNING: FOUL LANGUAGE) - YouTub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89" y="1724044"/>
            <a:ext cx="6185836" cy="347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86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err="1" smtClean="0"/>
              <a:t>Salford</a:t>
            </a:r>
            <a:r>
              <a:rPr lang="cs-CZ" sz="2000" dirty="0" smtClean="0"/>
              <a:t>, 201</a:t>
            </a:r>
            <a:r>
              <a:rPr lang="cs-CZ" sz="2000" dirty="0" smtClean="0">
                <a:ea typeface="+mn-ea"/>
                <a:cs typeface="+mn-cs"/>
              </a:rPr>
              <a:t>9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1030" name="Picture 6" descr="No blacks' graffiti on 10-year-old's Salford home condemned | Salford | The  Guardia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82" y="1420813"/>
            <a:ext cx="7015914" cy="420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566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30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smtClean="0">
                <a:latin typeface="Arial" charset="0"/>
              </a:rPr>
              <a:t>Rovnost všech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2050" name="Picture 2" descr="Celebrating Multiculturalism and Diversity | by UNA-NCA | UNA-NCA Snapshots  | Medi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76" y="1736758"/>
            <a:ext cx="7185259" cy="404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47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31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smtClean="0">
                <a:latin typeface="Arial" charset="0"/>
              </a:rPr>
              <a:t>Svoboda slova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Demonstrace iniciativy Islám v ČR nechceme, nedatováno</a:t>
            </a: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1028" name="Picture 4" descr="Čulík: Iniciativa Islám v ČR nechceme se dopouští verbálních trestných činů  | ParlamentniListy.cz – politika ze všech st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101246"/>
            <a:ext cx="60198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74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32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latin typeface="Arial" charset="0"/>
              </a:rPr>
              <a:t>Listina základních práv a svobod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1792" y="1655065"/>
            <a:ext cx="7946136" cy="490144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Článek 17</a:t>
            </a:r>
            <a:r>
              <a:rPr lang="cs-CZ" dirty="0" smtClean="0"/>
              <a:t>:</a:t>
            </a:r>
          </a:p>
          <a:p>
            <a:endParaRPr lang="cs-CZ" dirty="0"/>
          </a:p>
          <a:p>
            <a:r>
              <a:rPr lang="cs-CZ" dirty="0"/>
              <a:t>(2) </a:t>
            </a:r>
            <a:r>
              <a:rPr lang="cs-CZ" b="1" dirty="0"/>
              <a:t>Každý má právo vyjadřovat své názory</a:t>
            </a:r>
            <a:r>
              <a:rPr lang="cs-CZ" dirty="0"/>
              <a:t> slovem, písmem, tiskem, obrazem nebo jiným způsobem, jakož i svobodně vyhledávat, přijímat a rozšiřovat ideje a informace bez ohledu na hranice státu</a:t>
            </a:r>
            <a:r>
              <a:rPr lang="cs-CZ" dirty="0" smtClean="0"/>
              <a:t>.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(3) Cenzura je nepřípustná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Článek 15</a:t>
            </a:r>
            <a:br>
              <a:rPr lang="cs-CZ" dirty="0"/>
            </a:br>
            <a:r>
              <a:rPr lang="cs-CZ" dirty="0"/>
              <a:t>(2) Svoboda vědeckého bádání a </a:t>
            </a:r>
            <a:r>
              <a:rPr lang="cs-CZ" b="1" dirty="0"/>
              <a:t>umělecké tvorby</a:t>
            </a:r>
            <a:r>
              <a:rPr lang="cs-CZ" dirty="0"/>
              <a:t> je zaručena.</a:t>
            </a:r>
          </a:p>
          <a:p>
            <a:endParaRPr lang="cs-CZ" dirty="0" smtClean="0"/>
          </a:p>
          <a:p>
            <a:r>
              <a:rPr lang="cs-CZ" dirty="0" smtClean="0"/>
              <a:t>Článek </a:t>
            </a:r>
            <a:r>
              <a:rPr lang="cs-CZ" dirty="0"/>
              <a:t>3</a:t>
            </a:r>
            <a:br>
              <a:rPr lang="cs-CZ" dirty="0"/>
            </a:br>
            <a:r>
              <a:rPr lang="cs-CZ" dirty="0"/>
              <a:t>(1) </a:t>
            </a:r>
            <a:r>
              <a:rPr lang="cs-CZ" b="1" dirty="0"/>
              <a:t>Základní práva a svobody se zaručují všem bez rozdílu </a:t>
            </a:r>
            <a:r>
              <a:rPr lang="cs-CZ" dirty="0"/>
              <a:t>pohlaví, rasy, barvy pleti, jazyka, víry a náboženství, politického či jiného smýšlení, národního nebo sociálního původu, příslušnosti k národnostní nebo etnické menšině, majetku, rodu nebo jiného postavení. </a:t>
            </a:r>
          </a:p>
          <a:p>
            <a:endParaRPr lang="cs-CZ" dirty="0" smtClean="0"/>
          </a:p>
          <a:p>
            <a:r>
              <a:rPr lang="cs-CZ" dirty="0" smtClean="0"/>
              <a:t>Článek </a:t>
            </a:r>
            <a:r>
              <a:rPr lang="cs-CZ" dirty="0"/>
              <a:t>17</a:t>
            </a:r>
            <a:br>
              <a:rPr lang="cs-CZ" dirty="0"/>
            </a:br>
            <a:r>
              <a:rPr lang="cs-CZ" dirty="0"/>
              <a:t>(4) </a:t>
            </a:r>
            <a:r>
              <a:rPr lang="cs-CZ" b="1" dirty="0"/>
              <a:t>Svobodu projevu a právo vyhledávat a šířit informace lze omezit zákonem, jde-li o opatření v demokratické společnosti nezbytná pro ochranu práv a svobod druhých</a:t>
            </a:r>
            <a:r>
              <a:rPr lang="cs-CZ" dirty="0"/>
              <a:t>, bezpečnost státu, veřejnou bezpečnost, ochranu veřejného zdraví a mravnosti.</a:t>
            </a:r>
            <a:endParaRPr lang="en-US" sz="2200" dirty="0" smtClean="0">
              <a:ea typeface="+mn-ea"/>
              <a:cs typeface="+mn-cs"/>
            </a:endParaRPr>
          </a:p>
        </p:txBody>
      </p:sp>
      <p:sp>
        <p:nvSpPr>
          <p:cNvPr id="2" name="AutoShape 4" descr="Pussy Riot Members Sue Russian Government at the European Court of Human  Righ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879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33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sz="20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89088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18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2400" dirty="0" smtClean="0"/>
          </a:p>
        </p:txBody>
      </p:sp>
      <p:pic>
        <p:nvPicPr>
          <p:cNvPr id="7" name="Obrázek 6" descr="American Dissident: Noam Chomsky on the State of the Empire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736410"/>
            <a:ext cx="4354830" cy="290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964692" y="3922455"/>
            <a:ext cx="7671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>
                <a:latin typeface="Arial" charset="0"/>
              </a:rPr>
              <a:t>Noam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Chomsky</a:t>
            </a:r>
            <a:r>
              <a:rPr lang="cs-CZ" sz="2000" dirty="0">
                <a:latin typeface="Arial" charset="0"/>
              </a:rPr>
              <a:t>: </a:t>
            </a:r>
            <a:endParaRPr lang="cs-CZ" sz="2000" dirty="0" smtClean="0">
              <a:latin typeface="Arial" charset="0"/>
            </a:endParaRPr>
          </a:p>
          <a:p>
            <a:endParaRPr lang="cs-CZ" sz="2000" dirty="0" smtClean="0">
              <a:latin typeface="Arial" charset="0"/>
            </a:endParaRPr>
          </a:p>
          <a:p>
            <a:r>
              <a:rPr lang="cs-CZ" sz="2000" dirty="0" smtClean="0">
                <a:latin typeface="Arial" charset="0"/>
              </a:rPr>
              <a:t>„Goebbels podporoval svobodu projevu u názorů, které se mu líbily. Stejně tak Stalin. Pokud </a:t>
            </a:r>
            <a:r>
              <a:rPr lang="cs-CZ" sz="2000" dirty="0">
                <a:latin typeface="Arial" charset="0"/>
              </a:rPr>
              <a:t>nevěříme ve svobodu projevu pro lidi, kterými </a:t>
            </a:r>
            <a:r>
              <a:rPr lang="cs-CZ" sz="2000" dirty="0" smtClean="0">
                <a:latin typeface="Arial" charset="0"/>
              </a:rPr>
              <a:t>pohrdáme</a:t>
            </a:r>
            <a:r>
              <a:rPr lang="cs-CZ" sz="2000" dirty="0">
                <a:latin typeface="Arial" charset="0"/>
              </a:rPr>
              <a:t>, nevěříme v ni vůbec</a:t>
            </a:r>
            <a:r>
              <a:rPr lang="cs-CZ" sz="2000" dirty="0" smtClean="0">
                <a:latin typeface="Arial" charset="0"/>
              </a:rPr>
              <a:t>.„</a:t>
            </a:r>
          </a:p>
          <a:p>
            <a:endParaRPr lang="cs-CZ" sz="2000" dirty="0">
              <a:latin typeface="Arial" charset="0"/>
            </a:endParaRPr>
          </a:p>
          <a:p>
            <a:r>
              <a:rPr lang="en-US" sz="2000" i="1" dirty="0"/>
              <a:t>Manufacturing Consent: Noam Chomsky and the </a:t>
            </a:r>
            <a:r>
              <a:rPr lang="en-US" sz="2000" i="1" dirty="0" smtClean="0"/>
              <a:t>Media</a:t>
            </a:r>
            <a:r>
              <a:rPr lang="cs-CZ" sz="2000" dirty="0" smtClean="0"/>
              <a:t>,</a:t>
            </a:r>
            <a:r>
              <a:rPr lang="en-US" sz="2000" dirty="0" smtClean="0"/>
              <a:t> 1992 </a:t>
            </a:r>
            <a:r>
              <a:rPr lang="cs-CZ" sz="2000" dirty="0" smtClean="0"/>
              <a:t>(</a:t>
            </a:r>
            <a:r>
              <a:rPr lang="en-US" sz="2000" dirty="0" smtClean="0"/>
              <a:t>Mark </a:t>
            </a:r>
            <a:r>
              <a:rPr lang="en-US" sz="2000" dirty="0" err="1"/>
              <a:t>Achbar</a:t>
            </a:r>
            <a:r>
              <a:rPr lang="en-US" sz="2000" dirty="0"/>
              <a:t> </a:t>
            </a:r>
            <a:r>
              <a:rPr lang="en-AE" sz="2000" dirty="0" smtClean="0"/>
              <a:t>–</a:t>
            </a:r>
            <a:r>
              <a:rPr lang="en-US" sz="2000" dirty="0" smtClean="0"/>
              <a:t> Peter </a:t>
            </a:r>
            <a:r>
              <a:rPr lang="en-US" sz="2000" dirty="0" err="1" smtClean="0"/>
              <a:t>Wintonick</a:t>
            </a:r>
            <a:r>
              <a:rPr lang="cs-CZ" sz="2000" dirty="0" smtClean="0"/>
              <a:t>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97652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34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02149" y="5319712"/>
            <a:ext cx="5846354" cy="550677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Robert </a:t>
            </a:r>
            <a:r>
              <a:rPr lang="cs-CZ" sz="2200" dirty="0" err="1" smtClean="0">
                <a:ea typeface="+mn-ea"/>
                <a:cs typeface="+mn-cs"/>
              </a:rPr>
              <a:t>Faurisson</a:t>
            </a: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3074" name="Picture 2" descr="29 décembre 1978 : Le Monde publie « Le problème des chambres à gaz ou la  rumeur d'Auschwitz » de Robert Faurisson – Jeune N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46" y="543642"/>
            <a:ext cx="4733925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bert Faurisson - Wikiwan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69" y="1633440"/>
            <a:ext cx="3283719" cy="34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716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35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sz="20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89088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18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2400" dirty="0" smtClean="0"/>
          </a:p>
        </p:txBody>
      </p:sp>
      <p:sp>
        <p:nvSpPr>
          <p:cNvPr id="2" name="Obdélník 1"/>
          <p:cNvSpPr/>
          <p:nvPr/>
        </p:nvSpPr>
        <p:spPr>
          <a:xfrm>
            <a:off x="964692" y="4098227"/>
            <a:ext cx="7671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pic>
        <p:nvPicPr>
          <p:cNvPr id="5122" name="Picture 2" descr="Mémoire en défense: contre ceux qui m'accusent de falsifier l'histoire by Robert  Fauris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14" y="966136"/>
            <a:ext cx="28956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30265" y="2791326"/>
            <a:ext cx="35327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R. </a:t>
            </a:r>
            <a:r>
              <a:rPr lang="cs-CZ" sz="2000" dirty="0" err="1" smtClean="0"/>
              <a:t>Faurisson</a:t>
            </a:r>
            <a:r>
              <a:rPr lang="cs-CZ" sz="2000" dirty="0" smtClean="0"/>
              <a:t>,</a:t>
            </a:r>
          </a:p>
          <a:p>
            <a:r>
              <a:rPr lang="fr-FR" sz="2000" i="1" dirty="0" smtClean="0"/>
              <a:t>Mémoire </a:t>
            </a:r>
            <a:r>
              <a:rPr lang="fr-FR" sz="2000" i="1" dirty="0"/>
              <a:t>en défense contre ceux qui m'accusent de falsifier </a:t>
            </a:r>
            <a:r>
              <a:rPr lang="fr-FR" sz="2000" i="1" dirty="0" smtClean="0"/>
              <a:t>l'histoire</a:t>
            </a:r>
            <a:r>
              <a:rPr lang="cs-CZ" sz="2000" dirty="0" smtClean="0"/>
              <a:t>, </a:t>
            </a:r>
          </a:p>
          <a:p>
            <a:r>
              <a:rPr lang="cs-CZ" sz="2000" dirty="0" smtClean="0"/>
              <a:t>Paris 1980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03820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36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7422" y="5403083"/>
            <a:ext cx="5846354" cy="1199045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Anthony </a:t>
            </a:r>
            <a:r>
              <a:rPr lang="cs-CZ" sz="2200" dirty="0" err="1" smtClean="0">
                <a:ea typeface="+mn-ea"/>
                <a:cs typeface="+mn-cs"/>
              </a:rPr>
              <a:t>Lewis</a:t>
            </a:r>
            <a:endParaRPr lang="cs-CZ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i="1" dirty="0" err="1" smtClean="0">
                <a:ea typeface="+mn-ea"/>
                <a:cs typeface="+mn-cs"/>
              </a:rPr>
              <a:t>The</a:t>
            </a:r>
            <a:r>
              <a:rPr lang="cs-CZ" sz="2200" i="1" dirty="0" smtClean="0">
                <a:ea typeface="+mn-ea"/>
                <a:cs typeface="+mn-cs"/>
              </a:rPr>
              <a:t> New York </a:t>
            </a:r>
            <a:r>
              <a:rPr lang="cs-CZ" sz="2200" i="1" dirty="0" err="1" smtClean="0">
                <a:ea typeface="+mn-ea"/>
                <a:cs typeface="+mn-cs"/>
              </a:rPr>
              <a:t>Times</a:t>
            </a:r>
            <a:r>
              <a:rPr lang="cs-CZ" sz="2200" i="1" dirty="0" smtClean="0">
                <a:ea typeface="+mn-ea"/>
                <a:cs typeface="+mn-cs"/>
              </a:rPr>
              <a:t> </a:t>
            </a:r>
            <a:endParaRPr lang="en-US" sz="2200" i="1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11266" name="Picture 2" descr="Anthony Lewis Interview — Adam Eisenber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46" y="213404"/>
            <a:ext cx="6720305" cy="49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95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37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7621" y="1873871"/>
            <a:ext cx="4446069" cy="392147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A. </a:t>
            </a:r>
            <a:r>
              <a:rPr lang="cs-CZ" sz="2200" dirty="0" err="1" smtClean="0">
                <a:ea typeface="+mn-ea"/>
                <a:cs typeface="+mn-cs"/>
              </a:rPr>
              <a:t>Lewis</a:t>
            </a:r>
            <a:r>
              <a:rPr lang="cs-CZ" sz="2200" dirty="0" smtClean="0">
                <a:ea typeface="+mn-ea"/>
                <a:cs typeface="+mn-cs"/>
              </a:rPr>
              <a:t>, </a:t>
            </a:r>
          </a:p>
          <a:p>
            <a:pPr marL="0" indent="12700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en-US" sz="2200" i="1" dirty="0" smtClean="0">
                <a:ea typeface="+mn-ea"/>
                <a:cs typeface="+mn-cs"/>
              </a:rPr>
              <a:t>Freedom </a:t>
            </a:r>
            <a:r>
              <a:rPr lang="en-US" sz="2200" i="1" dirty="0">
                <a:ea typeface="+mn-ea"/>
                <a:cs typeface="+mn-cs"/>
              </a:rPr>
              <a:t>for the thought that we hate : a biography of the First </a:t>
            </a:r>
            <a:r>
              <a:rPr lang="cs-CZ" sz="2200" i="1" dirty="0" smtClean="0">
                <a:ea typeface="+mn-ea"/>
                <a:cs typeface="+mn-cs"/>
              </a:rPr>
              <a:t>A</a:t>
            </a:r>
            <a:r>
              <a:rPr lang="en-US" sz="2200" i="1" dirty="0" err="1" smtClean="0">
                <a:ea typeface="+mn-ea"/>
                <a:cs typeface="+mn-cs"/>
              </a:rPr>
              <a:t>mendment</a:t>
            </a:r>
            <a:r>
              <a:rPr lang="cs-CZ" sz="2200" dirty="0" smtClean="0">
                <a:ea typeface="+mn-ea"/>
                <a:cs typeface="+mn-cs"/>
              </a:rPr>
              <a:t>,</a:t>
            </a:r>
          </a:p>
          <a:p>
            <a:pPr marL="0" indent="12700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>
                <a:ea typeface="+mn-ea"/>
                <a:cs typeface="+mn-cs"/>
              </a:rPr>
              <a:t>N</a:t>
            </a:r>
            <a:r>
              <a:rPr lang="en-US" sz="2200" dirty="0" err="1" smtClean="0">
                <a:ea typeface="+mn-ea"/>
                <a:cs typeface="+mn-cs"/>
              </a:rPr>
              <a:t>ew</a:t>
            </a:r>
            <a:r>
              <a:rPr lang="en-US" sz="2200" dirty="0" smtClean="0">
                <a:ea typeface="+mn-ea"/>
                <a:cs typeface="+mn-cs"/>
              </a:rPr>
              <a:t> York: </a:t>
            </a:r>
            <a:r>
              <a:rPr lang="en-US" sz="2200" dirty="0">
                <a:ea typeface="+mn-ea"/>
                <a:cs typeface="+mn-cs"/>
              </a:rPr>
              <a:t>Basic Books, </a:t>
            </a:r>
            <a:r>
              <a:rPr lang="en-US" sz="2200" dirty="0" smtClean="0">
                <a:ea typeface="+mn-ea"/>
                <a:cs typeface="+mn-cs"/>
              </a:rPr>
              <a:t>2009</a:t>
            </a:r>
            <a:endParaRPr lang="cs-CZ" sz="2200" dirty="0" smtClean="0">
              <a:ea typeface="+mn-ea"/>
              <a:cs typeface="+mn-cs"/>
            </a:endParaRPr>
          </a:p>
          <a:p>
            <a:pPr marL="0" indent="12700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>
              <a:ea typeface="+mn-ea"/>
              <a:cs typeface="+mn-cs"/>
            </a:endParaRPr>
          </a:p>
          <a:p>
            <a:pPr marL="0" indent="12700" algn="just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„</a:t>
            </a:r>
            <a:r>
              <a:rPr lang="cs-CZ" sz="2200" dirty="0">
                <a:ea typeface="+mn-ea"/>
                <a:cs typeface="+mn-cs"/>
              </a:rPr>
              <a:t>Jedním z argumentů pro </a:t>
            </a:r>
            <a:r>
              <a:rPr lang="cs-CZ" sz="2200" dirty="0" smtClean="0">
                <a:ea typeface="+mn-ea"/>
                <a:cs typeface="+mn-cs"/>
              </a:rPr>
              <a:t>povolování </a:t>
            </a:r>
            <a:r>
              <a:rPr lang="cs-CZ" sz="2200" dirty="0">
                <a:ea typeface="+mn-ea"/>
                <a:cs typeface="+mn-cs"/>
              </a:rPr>
              <a:t>nenávistných projevů je, že díky </a:t>
            </a:r>
            <a:r>
              <a:rPr lang="cs-CZ" sz="2200" dirty="0" smtClean="0">
                <a:ea typeface="+mn-ea"/>
                <a:cs typeface="+mn-cs"/>
              </a:rPr>
              <a:t>němu </a:t>
            </a:r>
            <a:r>
              <a:rPr lang="cs-CZ" sz="2200" dirty="0">
                <a:ea typeface="+mn-ea"/>
                <a:cs typeface="+mn-cs"/>
              </a:rPr>
              <a:t>si </a:t>
            </a:r>
            <a:r>
              <a:rPr lang="cs-CZ" sz="2200" dirty="0" smtClean="0">
                <a:ea typeface="+mn-ea"/>
                <a:cs typeface="+mn-cs"/>
              </a:rPr>
              <a:t>uvědomujeme, že existují hrůzné názory, </a:t>
            </a:r>
            <a:r>
              <a:rPr lang="cs-CZ" sz="2200" dirty="0">
                <a:ea typeface="+mn-ea"/>
                <a:cs typeface="+mn-cs"/>
              </a:rPr>
              <a:t>a </a:t>
            </a:r>
            <a:r>
              <a:rPr lang="cs-CZ" sz="2200" dirty="0" smtClean="0">
                <a:ea typeface="+mn-ea"/>
                <a:cs typeface="+mn-cs"/>
              </a:rPr>
              <a:t>že posiluje </a:t>
            </a:r>
            <a:r>
              <a:rPr lang="cs-CZ" sz="2200" dirty="0">
                <a:ea typeface="+mn-ea"/>
                <a:cs typeface="+mn-cs"/>
              </a:rPr>
              <a:t>odhodlání proti </a:t>
            </a:r>
            <a:r>
              <a:rPr lang="cs-CZ" sz="2200" dirty="0" smtClean="0">
                <a:ea typeface="+mn-ea"/>
                <a:cs typeface="+mn-cs"/>
              </a:rPr>
              <a:t>těmto názorům </a:t>
            </a:r>
            <a:r>
              <a:rPr lang="cs-CZ" sz="2200" dirty="0">
                <a:ea typeface="+mn-ea"/>
                <a:cs typeface="+mn-cs"/>
              </a:rPr>
              <a:t>bojovat</a:t>
            </a:r>
            <a:r>
              <a:rPr lang="cs-CZ" sz="2200" dirty="0" smtClean="0">
                <a:ea typeface="+mn-ea"/>
                <a:cs typeface="+mn-cs"/>
              </a:rPr>
              <a:t>.“</a:t>
            </a:r>
            <a:endParaRPr lang="cs-CZ" sz="2200" dirty="0">
              <a:ea typeface="+mn-ea"/>
              <a:cs typeface="+mn-cs"/>
            </a:endParaRPr>
          </a:p>
          <a:p>
            <a:pPr marL="0" indent="12700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9220" name="Picture 4" descr="Amazon.com: Freedom for the Thought That We Hate: A Biography of the First  Amendment: 9780465018192: Lewis, Anthony: Book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2" y="1032365"/>
            <a:ext cx="3375081" cy="521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4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38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9926" y="4937759"/>
            <a:ext cx="5846354" cy="1199045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err="1" smtClean="0">
                <a:ea typeface="+mn-ea"/>
                <a:cs typeface="+mn-cs"/>
              </a:rPr>
              <a:t>Jeremy</a:t>
            </a:r>
            <a:r>
              <a:rPr lang="cs-CZ" sz="2200" dirty="0" smtClean="0">
                <a:ea typeface="+mn-ea"/>
                <a:cs typeface="+mn-cs"/>
              </a:rPr>
              <a:t> </a:t>
            </a:r>
            <a:r>
              <a:rPr lang="cs-CZ" sz="2200" dirty="0" err="1" smtClean="0">
                <a:ea typeface="+mn-ea"/>
                <a:cs typeface="+mn-cs"/>
              </a:rPr>
              <a:t>Waldron</a:t>
            </a:r>
            <a:r>
              <a:rPr lang="cs-CZ" sz="2200" dirty="0" smtClean="0">
                <a:ea typeface="+mn-ea"/>
                <a:cs typeface="+mn-cs"/>
              </a:rPr>
              <a:t> </a:t>
            </a: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en-US" sz="2200" dirty="0" smtClean="0">
                <a:ea typeface="+mn-ea"/>
                <a:cs typeface="+mn-cs"/>
              </a:rPr>
              <a:t>New </a:t>
            </a:r>
            <a:r>
              <a:rPr lang="en-US" sz="2200" dirty="0">
                <a:ea typeface="+mn-ea"/>
                <a:cs typeface="+mn-cs"/>
              </a:rPr>
              <a:t>York University School of </a:t>
            </a:r>
            <a:r>
              <a:rPr lang="en-US" sz="2200" dirty="0" smtClean="0">
                <a:ea typeface="+mn-ea"/>
                <a:cs typeface="+mn-cs"/>
              </a:rPr>
              <a:t>Law</a:t>
            </a: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8194" name="Picture 2" descr="Jeremy Waldron - Overview | NYU School of La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83" y="638522"/>
            <a:ext cx="7188433" cy="40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132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39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5865" y="2281186"/>
            <a:ext cx="4649001" cy="2310064"/>
          </a:xfrm>
        </p:spPr>
        <p:txBody>
          <a:bodyPr>
            <a:normAutofit fontScale="92500"/>
          </a:bodyPr>
          <a:lstStyle/>
          <a:p>
            <a:pPr marL="0" indent="12700" algn="just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1800" dirty="0" smtClean="0">
                <a:ea typeface="+mn-ea"/>
                <a:cs typeface="+mn-cs"/>
              </a:rPr>
              <a:t>„</a:t>
            </a:r>
            <a:r>
              <a:rPr lang="en-US" sz="1800" dirty="0" err="1" smtClean="0">
                <a:ea typeface="+mn-ea"/>
                <a:cs typeface="+mn-cs"/>
              </a:rPr>
              <a:t>Podstata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mého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argumentu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spočívá</a:t>
            </a:r>
            <a:r>
              <a:rPr lang="en-US" sz="1800" dirty="0">
                <a:ea typeface="+mn-ea"/>
                <a:cs typeface="+mn-cs"/>
              </a:rPr>
              <a:t> v tom, </a:t>
            </a:r>
            <a:r>
              <a:rPr lang="en-US" sz="1800" dirty="0" err="1">
                <a:ea typeface="+mn-ea"/>
                <a:cs typeface="+mn-cs"/>
              </a:rPr>
              <a:t>že</a:t>
            </a:r>
            <a:r>
              <a:rPr lang="en-US" sz="1800" dirty="0">
                <a:ea typeface="+mn-ea"/>
                <a:cs typeface="+mn-cs"/>
              </a:rPr>
              <a:t> je </a:t>
            </a:r>
            <a:r>
              <a:rPr lang="en-US" sz="1800" dirty="0" err="1">
                <a:ea typeface="+mn-ea"/>
                <a:cs typeface="+mn-cs"/>
              </a:rPr>
              <a:t>třeba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si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uvědomit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i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toto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nebezpečí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AE" sz="1800" dirty="0" smtClean="0">
                <a:ea typeface="+mn-ea"/>
                <a:cs typeface="+mn-cs"/>
              </a:rPr>
              <a:t>–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škody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způsobené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očerňováním</a:t>
            </a:r>
            <a:r>
              <a:rPr lang="cs-CZ" sz="1800" dirty="0">
                <a:ea typeface="+mn-ea"/>
                <a:cs typeface="+mn-cs"/>
              </a:rPr>
              <a:t> </a:t>
            </a:r>
            <a:r>
              <a:rPr lang="cs-CZ" sz="1800" dirty="0" smtClean="0">
                <a:ea typeface="+mn-ea"/>
                <a:cs typeface="+mn-cs"/>
              </a:rPr>
              <a:t>a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hanobením</a:t>
            </a:r>
            <a:r>
              <a:rPr lang="cs-CZ" sz="1800" dirty="0" smtClean="0">
                <a:ea typeface="+mn-ea"/>
                <a:cs typeface="+mn-cs"/>
              </a:rPr>
              <a:t> </a:t>
            </a:r>
            <a:r>
              <a:rPr lang="en-AE" sz="1800" dirty="0" smtClean="0">
                <a:ea typeface="+mn-ea"/>
                <a:cs typeface="+mn-cs"/>
              </a:rPr>
              <a:t>–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spolu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>
                <a:ea typeface="+mn-ea"/>
                <a:cs typeface="+mn-cs"/>
              </a:rPr>
              <a:t>se </a:t>
            </a:r>
            <a:r>
              <a:rPr lang="en-US" sz="1800" dirty="0" err="1">
                <a:ea typeface="+mn-ea"/>
                <a:cs typeface="+mn-cs"/>
              </a:rPr>
              <a:t>známějším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zlem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err="1">
                <a:ea typeface="+mn-ea"/>
                <a:cs typeface="+mn-cs"/>
              </a:rPr>
              <a:t>teroru</a:t>
            </a:r>
            <a:r>
              <a:rPr lang="en-US" sz="1800" dirty="0">
                <a:ea typeface="+mn-ea"/>
                <a:cs typeface="+mn-cs"/>
              </a:rPr>
              <a:t>, </a:t>
            </a:r>
            <a:r>
              <a:rPr lang="en-US" sz="1800" dirty="0" err="1">
                <a:ea typeface="+mn-ea"/>
                <a:cs typeface="+mn-cs"/>
              </a:rPr>
              <a:t>žhářství</a:t>
            </a:r>
            <a:r>
              <a:rPr lang="en-US" sz="1800" dirty="0">
                <a:ea typeface="+mn-ea"/>
                <a:cs typeface="+mn-cs"/>
              </a:rPr>
              <a:t> a </a:t>
            </a:r>
            <a:r>
              <a:rPr lang="en-US" sz="1800" dirty="0" err="1">
                <a:ea typeface="+mn-ea"/>
                <a:cs typeface="+mn-cs"/>
              </a:rPr>
              <a:t>násilí</a:t>
            </a:r>
            <a:r>
              <a:rPr lang="en-US" sz="1800" dirty="0" smtClean="0">
                <a:ea typeface="+mn-ea"/>
                <a:cs typeface="+mn-cs"/>
              </a:rPr>
              <a:t>.</a:t>
            </a:r>
            <a:r>
              <a:rPr lang="cs-CZ" sz="1800" dirty="0" smtClean="0">
                <a:ea typeface="+mn-ea"/>
                <a:cs typeface="+mn-cs"/>
              </a:rPr>
              <a:t>“</a:t>
            </a:r>
            <a:endParaRPr lang="cs-CZ" sz="1800" dirty="0">
              <a:ea typeface="+mn-ea"/>
              <a:cs typeface="+mn-cs"/>
            </a:endParaRPr>
          </a:p>
          <a:p>
            <a:pPr marL="0" indent="12700" algn="just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1800" dirty="0" smtClean="0">
              <a:ea typeface="+mn-ea"/>
              <a:cs typeface="+mn-cs"/>
            </a:endParaRPr>
          </a:p>
          <a:p>
            <a:pPr marL="0" indent="12700" algn="just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1800" dirty="0" smtClean="0">
                <a:ea typeface="+mn-ea"/>
                <a:cs typeface="+mn-cs"/>
              </a:rPr>
              <a:t>J. </a:t>
            </a:r>
            <a:r>
              <a:rPr lang="cs-CZ" sz="1800" dirty="0" err="1" smtClean="0">
                <a:ea typeface="+mn-ea"/>
                <a:cs typeface="+mn-cs"/>
              </a:rPr>
              <a:t>Waldron</a:t>
            </a:r>
            <a:r>
              <a:rPr lang="cs-CZ" sz="1800" dirty="0" smtClean="0">
                <a:ea typeface="+mn-ea"/>
                <a:cs typeface="+mn-cs"/>
              </a:rPr>
              <a:t>, </a:t>
            </a:r>
            <a:r>
              <a:rPr lang="en-US" sz="1800" i="1" dirty="0">
                <a:ea typeface="+mn-ea"/>
                <a:cs typeface="+mn-cs"/>
              </a:rPr>
              <a:t>The Harm in Hate </a:t>
            </a:r>
            <a:r>
              <a:rPr lang="en-US" sz="1800" i="1" dirty="0" smtClean="0">
                <a:ea typeface="+mn-ea"/>
                <a:cs typeface="+mn-cs"/>
              </a:rPr>
              <a:t>Speech</a:t>
            </a:r>
            <a:r>
              <a:rPr lang="cs-CZ" sz="1800" dirty="0" smtClean="0">
                <a:ea typeface="+mn-ea"/>
                <a:cs typeface="+mn-cs"/>
              </a:rPr>
              <a:t>, Cambridge (</a:t>
            </a:r>
            <a:r>
              <a:rPr lang="cs-CZ" sz="1800" dirty="0" err="1" smtClean="0">
                <a:ea typeface="+mn-ea"/>
                <a:cs typeface="+mn-cs"/>
              </a:rPr>
              <a:t>Mass</a:t>
            </a:r>
            <a:r>
              <a:rPr lang="cs-CZ" sz="1800" dirty="0" smtClean="0">
                <a:ea typeface="+mn-ea"/>
                <a:cs typeface="+mn-cs"/>
              </a:rPr>
              <a:t>.): Harvard UP, 2014</a:t>
            </a:r>
          </a:p>
          <a:p>
            <a:pPr marL="0" indent="12700" algn="just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12700" algn="just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10242" name="Picture 2" descr="https://www.hup.harvard.edu/images/jackets/9780674416864-l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0" y="1127229"/>
            <a:ext cx="2960939" cy="461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030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smtClean="0"/>
              <a:t>ZŠ Jungmannova</a:t>
            </a:r>
            <a:r>
              <a:rPr lang="cs-CZ" sz="2000" dirty="0"/>
              <a:t> </a:t>
            </a:r>
            <a:r>
              <a:rPr lang="en-AE" sz="2000" dirty="0" smtClean="0"/>
              <a:t>–</a:t>
            </a:r>
            <a:r>
              <a:rPr lang="cs-CZ" sz="2000" dirty="0" smtClean="0"/>
              <a:t> Jihlava, 2012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3076" name="Picture 4" descr="Cikáni do plynu, stojí na zdi jihlavské základní školy - Deník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877408"/>
            <a:ext cx="600075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029904" y="277812"/>
            <a:ext cx="7772400" cy="1143000"/>
          </a:xfrm>
        </p:spPr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2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40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2" y="5008944"/>
            <a:ext cx="7748588" cy="48006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„Normální lidé by uvítali, kdyby hlas </a:t>
            </a:r>
            <a:r>
              <a:rPr lang="cs-CZ" sz="2200" dirty="0" err="1" smtClean="0">
                <a:ea typeface="+mn-ea"/>
                <a:cs typeface="+mn-cs"/>
              </a:rPr>
              <a:t>cig</a:t>
            </a:r>
            <a:r>
              <a:rPr lang="cs-CZ" sz="2200" dirty="0" smtClean="0">
                <a:ea typeface="+mn-ea"/>
                <a:cs typeface="+mn-cs"/>
              </a:rPr>
              <a:t>**a měl jinou váhu.“</a:t>
            </a: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Petr Cibulka, </a:t>
            </a:r>
            <a:r>
              <a:rPr lang="cs-CZ" sz="2200" i="1" dirty="0" smtClean="0">
                <a:ea typeface="+mn-ea"/>
                <a:cs typeface="+mn-cs"/>
              </a:rPr>
              <a:t>DVTV</a:t>
            </a:r>
            <a:r>
              <a:rPr lang="cs-CZ" sz="2200" dirty="0" smtClean="0">
                <a:ea typeface="+mn-ea"/>
                <a:cs typeface="+mn-cs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rozhovor s Danielou Drtinovou, </a:t>
            </a:r>
            <a:r>
              <a:rPr lang="cs-CZ" sz="2200" dirty="0" smtClean="0"/>
              <a:t>22</a:t>
            </a:r>
            <a:r>
              <a:rPr lang="cs-CZ" sz="2200" dirty="0"/>
              <a:t>. 9. </a:t>
            </a:r>
            <a:r>
              <a:rPr lang="cs-CZ" sz="2200" dirty="0" smtClean="0"/>
              <a:t>2021</a:t>
            </a:r>
            <a:endParaRPr lang="en-US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3074" name="Picture 2" descr="Politiky a novináře bych pozavíral, covid je ruská zbraň proti světu, říká  Cibulka - DVTV na Aktuálně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31" y="473328"/>
            <a:ext cx="744855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63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41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2" y="5008944"/>
            <a:ext cx="7748588" cy="48006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„Co je na tom protižidovského</a:t>
            </a:r>
            <a:r>
              <a:rPr lang="cs-CZ" sz="2200" dirty="0">
                <a:ea typeface="+mn-ea"/>
                <a:cs typeface="+mn-cs"/>
              </a:rPr>
              <a:t>?</a:t>
            </a:r>
            <a:r>
              <a:rPr lang="cs-CZ" sz="2200" dirty="0" smtClean="0">
                <a:ea typeface="+mn-ea"/>
                <a:cs typeface="+mn-cs"/>
              </a:rPr>
              <a:t>“</a:t>
            </a: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Vladimíra Vítová, </a:t>
            </a:r>
            <a:r>
              <a:rPr lang="cs-CZ" sz="2200" i="1" dirty="0" smtClean="0">
                <a:ea typeface="+mn-ea"/>
                <a:cs typeface="+mn-cs"/>
              </a:rPr>
              <a:t>DVTV</a:t>
            </a:r>
            <a:r>
              <a:rPr lang="cs-CZ" sz="2200" dirty="0" smtClean="0">
                <a:ea typeface="+mn-ea"/>
                <a:cs typeface="+mn-cs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rozhovor s Michaelem Rozsypalem, </a:t>
            </a:r>
            <a:r>
              <a:rPr lang="cs-CZ" sz="2200" dirty="0" smtClean="0"/>
              <a:t>2. </a:t>
            </a:r>
            <a:r>
              <a:rPr lang="cs-CZ" sz="2200" dirty="0"/>
              <a:t>9. </a:t>
            </a:r>
            <a:r>
              <a:rPr lang="cs-CZ" sz="2200" dirty="0" smtClean="0"/>
              <a:t>2021</a:t>
            </a:r>
            <a:endParaRPr lang="en-US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7" name="Obrázek 6" descr="S odsouzeným A. B. Bartošem nemám problém, říká Vítová. Rozhovor skončil  předčasně - DVTV na Aktuálně.cz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556069"/>
            <a:ext cx="6949440" cy="4125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760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42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dirty="0" smtClean="0">
                <a:latin typeface="Arial" charset="0"/>
              </a:rPr>
              <a:t>Dilema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5416" y="5274120"/>
            <a:ext cx="7748588" cy="48006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5122" name="Picture 2" descr="Le Lambeau by Philippe Lançon | World Literature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91" y="1681607"/>
            <a:ext cx="28575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Leden, 2015 | Ateisté ČR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16" y="1976087"/>
            <a:ext cx="2606040" cy="3592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187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43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dirty="0" smtClean="0">
                <a:latin typeface="Arial" charset="0"/>
              </a:rPr>
              <a:t>Dilema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6569" y="4615452"/>
            <a:ext cx="7205472" cy="2178539"/>
          </a:xfrm>
        </p:spPr>
        <p:txBody>
          <a:bodyPr>
            <a:normAutofit/>
          </a:bodyPr>
          <a:lstStyle/>
          <a:p>
            <a:pPr marL="0" indent="14288" algn="just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1800" dirty="0"/>
              <a:t>Když jsem viděl „karikatury“ časopisu Charlie </a:t>
            </a:r>
            <a:r>
              <a:rPr lang="cs-CZ" sz="1800" dirty="0" err="1"/>
              <a:t>Hebdo</a:t>
            </a:r>
            <a:r>
              <a:rPr lang="cs-CZ" sz="1800" dirty="0"/>
              <a:t>, silně připomínající znevažující obrázky Židů v antisemitském tisku, vnímal jsem je nejen jako urážku posvátných symbolů tu islámu, tu křesťanství, nýbrž také jako porušení zásadní hodnoty naší kultury, kterou je úcta k druhým – hodnoty, která není nižší než svoboda tisku</a:t>
            </a:r>
            <a:r>
              <a:rPr lang="cs-CZ" sz="1800" dirty="0" smtClean="0"/>
              <a:t>.</a:t>
            </a:r>
          </a:p>
          <a:p>
            <a:pPr marL="0" indent="14288" algn="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1800" dirty="0" smtClean="0">
                <a:ea typeface="+mn-ea"/>
                <a:cs typeface="+mn-cs"/>
              </a:rPr>
              <a:t>Tomáš Halík, </a:t>
            </a:r>
            <a:r>
              <a:rPr lang="cs-CZ" sz="1800" i="1" dirty="0" smtClean="0">
                <a:ea typeface="+mn-ea"/>
                <a:cs typeface="+mn-cs"/>
              </a:rPr>
              <a:t>Lidové noviny</a:t>
            </a:r>
            <a:r>
              <a:rPr lang="cs-CZ" sz="1800" dirty="0" smtClean="0">
                <a:ea typeface="+mn-ea"/>
                <a:cs typeface="+mn-cs"/>
              </a:rPr>
              <a:t>, 12. ledna 2015 </a:t>
            </a:r>
            <a:endParaRPr lang="en-US" sz="1800" dirty="0" smtClean="0">
              <a:ea typeface="+mn-ea"/>
              <a:cs typeface="+mn-cs"/>
            </a:endParaRPr>
          </a:p>
        </p:txBody>
      </p:sp>
      <p:pic>
        <p:nvPicPr>
          <p:cNvPr id="1026" name="Picture 2" descr="HALÍK: Já nejsem Charlie. Ke svobodě patří zodpovědnost | Názory |  Lidovky.cz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49" y="1520056"/>
            <a:ext cx="3965575" cy="27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erická firma si chce zaregistrovat heslo Je Suis Charlie - Aktuálně.cz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" y="1697137"/>
            <a:ext cx="4178681" cy="23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40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44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80381"/>
            <a:ext cx="7772400" cy="1143000"/>
          </a:xfrm>
        </p:spPr>
        <p:txBody>
          <a:bodyPr/>
          <a:lstStyle/>
          <a:p>
            <a:pPr algn="ctr" eaLnBrk="1" hangingPunct="1"/>
            <a:r>
              <a:rPr lang="cs-CZ" sz="2800" dirty="0">
                <a:solidFill>
                  <a:srgbClr val="330033"/>
                </a:solidFill>
                <a:latin typeface="Arial" charset="0"/>
              </a:rPr>
              <a:t>r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izika spojená s 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omezováním 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/>
            </a:r>
            <a:br>
              <a:rPr lang="cs-CZ" sz="2800" dirty="0" smtClean="0">
                <a:solidFill>
                  <a:srgbClr val="330033"/>
                </a:solidFill>
                <a:latin typeface="Arial" charset="0"/>
              </a:rPr>
            </a:b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a neomezováním </a:t>
            </a:r>
            <a:r>
              <a:rPr lang="cs-CZ" sz="2800" dirty="0" err="1" smtClean="0">
                <a:solidFill>
                  <a:srgbClr val="330033"/>
                </a:solidFill>
                <a:latin typeface="Arial" charset="0"/>
              </a:rPr>
              <a:t>hate</a:t>
            </a:r>
            <a:r>
              <a:rPr lang="cs-CZ" sz="2800" dirty="0" smtClean="0">
                <a:solidFill>
                  <a:srgbClr val="330033"/>
                </a:solidFill>
                <a:latin typeface="Arial" charset="0"/>
              </a:rPr>
              <a:t> </a:t>
            </a:r>
            <a:r>
              <a:rPr lang="cs-CZ" sz="2800" dirty="0" err="1" smtClean="0">
                <a:solidFill>
                  <a:srgbClr val="330033"/>
                </a:solidFill>
                <a:latin typeface="Arial" charset="0"/>
              </a:rPr>
              <a:t>speech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35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45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smtClean="0">
                <a:latin typeface="Arial" charset="0"/>
              </a:rPr>
              <a:t>Rizika spojená s šířením HS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544" y="1570319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u="sng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u="sng" dirty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u="sng" dirty="0" smtClean="0">
                <a:ea typeface="+mn-ea"/>
                <a:cs typeface="+mn-cs"/>
              </a:rPr>
              <a:t>Nenávist jako účinek:</a:t>
            </a:r>
            <a:r>
              <a:rPr lang="cs-CZ" sz="2200" dirty="0" smtClean="0">
                <a:ea typeface="+mn-ea"/>
                <a:cs typeface="+mn-cs"/>
              </a:rPr>
              <a:t> 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1. perlokuční rizika</a:t>
            </a: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/>
              <a:t>2</a:t>
            </a:r>
            <a:r>
              <a:rPr lang="cs-CZ" sz="2200" dirty="0" smtClean="0"/>
              <a:t>. </a:t>
            </a:r>
            <a:r>
              <a:rPr lang="cs-CZ" sz="2200" dirty="0"/>
              <a:t>ilokuční rizika</a:t>
            </a:r>
            <a:endParaRPr lang="en-US" sz="22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34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46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latin typeface="Arial" charset="0"/>
              </a:rPr>
              <a:t>r</a:t>
            </a:r>
            <a:r>
              <a:rPr lang="cs-CZ" sz="3200" dirty="0" smtClean="0">
                <a:latin typeface="Arial" charset="0"/>
              </a:rPr>
              <a:t>izika spojená s šířením HS: </a:t>
            </a:r>
            <a:r>
              <a:rPr lang="cs-CZ" sz="3200" dirty="0" err="1" smtClean="0">
                <a:latin typeface="Arial" charset="0"/>
              </a:rPr>
              <a:t>perlokuce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167" y="5592278"/>
            <a:ext cx="4697581" cy="2665192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</a:t>
            </a:r>
            <a:endParaRPr lang="en-US" sz="2200" dirty="0" smtClean="0">
              <a:ea typeface="+mn-ea"/>
              <a:cs typeface="+mn-c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389471" y="5415170"/>
            <a:ext cx="4822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Benjamin </a:t>
            </a:r>
            <a:r>
              <a:rPr lang="cs-CZ" sz="2800" dirty="0" err="1"/>
              <a:t>Nathaniel</a:t>
            </a:r>
            <a:r>
              <a:rPr lang="cs-CZ" sz="2800" dirty="0"/>
              <a:t> </a:t>
            </a:r>
            <a:r>
              <a:rPr lang="cs-CZ" sz="2800" dirty="0" smtClean="0"/>
              <a:t>Smith, </a:t>
            </a:r>
          </a:p>
          <a:p>
            <a:pPr algn="ctr"/>
            <a:r>
              <a:rPr lang="cs-CZ" sz="2800" dirty="0" smtClean="0"/>
              <a:t>Chicago, 1999</a:t>
            </a:r>
            <a:endParaRPr lang="cs-CZ" sz="2800" dirty="0"/>
          </a:p>
        </p:txBody>
      </p:sp>
      <p:pic>
        <p:nvPicPr>
          <p:cNvPr id="4098" name="Picture 2" descr="Daughter of top Northwestern basketball coach who saw dad gunned down by  white supremacist on a shooting spree when she was 10 speaks out after  Charleston massacre | Daily Mail Onl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28" y="2271383"/>
            <a:ext cx="2195439" cy="277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n found fatally shot in West Rogers Park alley, police say - ABC7 Chica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452" y="2271383"/>
            <a:ext cx="4924925" cy="277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07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47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latin typeface="Arial" charset="0"/>
              </a:rPr>
              <a:t>r</a:t>
            </a:r>
            <a:r>
              <a:rPr lang="cs-CZ" sz="3200" dirty="0" smtClean="0">
                <a:latin typeface="Arial" charset="0"/>
              </a:rPr>
              <a:t>izika spojená s šířením HS: </a:t>
            </a:r>
            <a:r>
              <a:rPr lang="cs-CZ" sz="3200" dirty="0" err="1" smtClean="0">
                <a:latin typeface="Arial" charset="0"/>
              </a:rPr>
              <a:t>perlokuce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167" y="5592278"/>
            <a:ext cx="4697581" cy="2665192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</a:t>
            </a:r>
            <a:endParaRPr lang="en-US" sz="2200" dirty="0" smtClean="0">
              <a:ea typeface="+mn-ea"/>
              <a:cs typeface="+mn-c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602254" y="5892225"/>
            <a:ext cx="464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Vítkov, 2009</a:t>
            </a:r>
            <a:endParaRPr lang="cs-CZ" sz="3200" dirty="0"/>
          </a:p>
        </p:txBody>
      </p:sp>
      <p:pic>
        <p:nvPicPr>
          <p:cNvPr id="14340" name="Picture 4" descr="https://www.irozhlas.cz/sites/default/files/styles/zpravy_otvirak_velky/public/uploader/profimedia-021335522_190414-094759_och.jpg?itok=-RgcJJQ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" y="1994406"/>
            <a:ext cx="59055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18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48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latin typeface="Arial" charset="0"/>
              </a:rPr>
              <a:t>r</a:t>
            </a:r>
            <a:r>
              <a:rPr lang="cs-CZ" sz="3200" dirty="0" smtClean="0">
                <a:latin typeface="Arial" charset="0"/>
              </a:rPr>
              <a:t>izika spojená s šířením HS: </a:t>
            </a:r>
            <a:r>
              <a:rPr lang="cs-CZ" sz="3200" dirty="0" err="1" smtClean="0">
                <a:latin typeface="Arial" charset="0"/>
              </a:rPr>
              <a:t>ilokuce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167" y="5592278"/>
            <a:ext cx="4697581" cy="2665192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</a:t>
            </a: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15362" name="Picture 2" descr="Why are black people so often watched by security while shopping? | Metro  New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167" y="1596591"/>
            <a:ext cx="5679386" cy="425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402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49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latin typeface="Arial" charset="0"/>
              </a:rPr>
              <a:t>r</a:t>
            </a:r>
            <a:r>
              <a:rPr lang="cs-CZ" sz="3200" dirty="0" smtClean="0">
                <a:latin typeface="Arial" charset="0"/>
              </a:rPr>
              <a:t>izika spojená s šířením HS: </a:t>
            </a:r>
            <a:r>
              <a:rPr lang="cs-CZ" sz="3200" dirty="0" err="1" smtClean="0">
                <a:latin typeface="Arial" charset="0"/>
              </a:rPr>
              <a:t>ilokuce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167" y="5592278"/>
            <a:ext cx="4697581" cy="2665192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</a:t>
            </a: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11266" name="Picture 2" descr="Sur la dernière décennie, 250 000 olim sont arrivés en Israël depuis 150  pays - The Times of Israë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57" y="1895511"/>
            <a:ext cx="6598085" cy="412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059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5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latin typeface="Arial" charset="0"/>
              </a:rPr>
              <a:t>Nenávistné projevy: statistika</a:t>
            </a:r>
            <a:endParaRPr lang="en-US" sz="28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234" y="5363494"/>
            <a:ext cx="8909766" cy="4459554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318661" y="1953928"/>
            <a:ext cx="65644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„Celkově </a:t>
            </a:r>
            <a:r>
              <a:rPr lang="cs-CZ" sz="1600" dirty="0"/>
              <a:t>bylo v roce 2021 na území České republiky registrováno </a:t>
            </a:r>
            <a:r>
              <a:rPr lang="cs-CZ" sz="1600" b="1" dirty="0"/>
              <a:t>153.233 trestných činů</a:t>
            </a:r>
            <a:r>
              <a:rPr lang="cs-CZ" sz="1600" dirty="0"/>
              <a:t>.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Na </a:t>
            </a:r>
            <a:r>
              <a:rPr lang="cs-CZ" sz="1600" dirty="0"/>
              <a:t>tomto čísle se činy s nenávistným podtextem podílely 0,07 %. V roce 2021 bylo Policií ČR </a:t>
            </a:r>
            <a:r>
              <a:rPr lang="cs-CZ" sz="1600" b="1" dirty="0"/>
              <a:t>zjištěno 108 trestných činů s nenávistným podtextem</a:t>
            </a:r>
            <a:r>
              <a:rPr lang="cs-CZ" sz="1600" dirty="0"/>
              <a:t>. </a:t>
            </a:r>
            <a:endParaRPr lang="cs-CZ" sz="1600" dirty="0" smtClean="0"/>
          </a:p>
          <a:p>
            <a:endParaRPr lang="cs-CZ" sz="1600" b="1" dirty="0"/>
          </a:p>
          <a:p>
            <a:r>
              <a:rPr lang="cs-CZ" sz="1600" b="1" dirty="0" smtClean="0"/>
              <a:t>V </a:t>
            </a:r>
            <a:r>
              <a:rPr lang="cs-CZ" sz="1600" b="1" dirty="0"/>
              <a:t>meziročním srovnání </a:t>
            </a:r>
            <a:r>
              <a:rPr lang="cs-CZ" sz="1600" dirty="0"/>
              <a:t>došlo </a:t>
            </a:r>
            <a:r>
              <a:rPr lang="cs-CZ" sz="1600" b="1" dirty="0"/>
              <a:t>k poklesu </a:t>
            </a:r>
            <a:r>
              <a:rPr lang="cs-CZ" sz="1600" dirty="0"/>
              <a:t>zjištěných nenávistných činů </a:t>
            </a:r>
            <a:r>
              <a:rPr lang="cs-CZ" sz="1600" b="1" dirty="0"/>
              <a:t>o 26</a:t>
            </a:r>
            <a:r>
              <a:rPr lang="cs-CZ" sz="1600" dirty="0" smtClean="0"/>
              <a:t>.“</a:t>
            </a:r>
          </a:p>
          <a:p>
            <a:endParaRPr lang="cs-CZ" sz="1600" dirty="0"/>
          </a:p>
          <a:p>
            <a:r>
              <a:rPr lang="cs-CZ" sz="1600" dirty="0" smtClean="0"/>
              <a:t>Zpráva </a:t>
            </a:r>
            <a:r>
              <a:rPr lang="cs-CZ" sz="1600" dirty="0"/>
              <a:t>o extremismu a předsudečné nenávisti na území České republiky v roce </a:t>
            </a:r>
            <a:r>
              <a:rPr lang="cs-CZ" sz="1600" dirty="0" smtClean="0"/>
              <a:t>2021, Ministerstvo </a:t>
            </a:r>
            <a:r>
              <a:rPr lang="cs-CZ" sz="1600" dirty="0"/>
              <a:t>vnitra </a:t>
            </a:r>
            <a:r>
              <a:rPr lang="cs-CZ" sz="1600" dirty="0" smtClean="0"/>
              <a:t>ČR, Praha 2022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13246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50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latin typeface="Arial" charset="0"/>
              </a:rPr>
              <a:t>rizika spojená s šířením HS: </a:t>
            </a:r>
            <a:r>
              <a:rPr lang="cs-CZ" sz="3200" dirty="0" err="1">
                <a:latin typeface="Arial" charset="0"/>
              </a:rPr>
              <a:t>ilokuce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167" y="5592278"/>
            <a:ext cx="4697581" cy="2665192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</a:t>
            </a: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139"/>
            <a:ext cx="9144000" cy="54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42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51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dirty="0" smtClean="0">
                <a:latin typeface="Arial" charset="0"/>
              </a:rPr>
              <a:t>Více, ne méně řeči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89088"/>
            <a:ext cx="7748588" cy="2489136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endParaRPr lang="cs-CZ" sz="1800" dirty="0" smtClean="0">
              <a:ea typeface="+mn-ea"/>
              <a:cs typeface="+mn-cs"/>
            </a:endParaRPr>
          </a:p>
          <a:p>
            <a:pPr marL="0" indent="0" algn="just">
              <a:buNone/>
            </a:pPr>
            <a:r>
              <a:rPr lang="cs-CZ" dirty="0" smtClean="0"/>
              <a:t>„</a:t>
            </a:r>
            <a:r>
              <a:rPr lang="cs-CZ" dirty="0"/>
              <a:t>Pokud je čas odhalit prostřednictvím diskuse lži a omyly, odvrátit zlo výchovnými procesy, nápravou je více řeči, nikoli vynucené mlčení</a:t>
            </a:r>
            <a:r>
              <a:rPr lang="cs-CZ" dirty="0" smtClean="0"/>
              <a:t>.“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Louis Brandeis 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(výrok v rámci  disentního stanoviska </a:t>
            </a:r>
          </a:p>
          <a:p>
            <a:pPr marL="0" indent="0">
              <a:buNone/>
            </a:pPr>
            <a:r>
              <a:rPr lang="cs-CZ" sz="2400" dirty="0" smtClean="0"/>
              <a:t>k případu </a:t>
            </a:r>
            <a:r>
              <a:rPr lang="cs-CZ" sz="2400" dirty="0" err="1" smtClean="0"/>
              <a:t>Whitneyová</a:t>
            </a:r>
            <a:r>
              <a:rPr lang="cs-CZ" sz="2400" dirty="0" smtClean="0"/>
              <a:t> v. Kalifornie, 1927)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6150" name="Picture 6" descr="Louis D. Brandeis | About | Brandeis Universit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069781"/>
            <a:ext cx="4184650" cy="27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989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52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76442" y="7263277"/>
            <a:ext cx="1978082" cy="1013491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7170" name="Picture 2" descr="Eric Zemmour: A French Trump or a French Farage? – POLITIC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51465"/>
            <a:ext cx="4092768" cy="272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77440" y="4681930"/>
            <a:ext cx="634136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schemeClr val="tx1"/>
                </a:solidFill>
                <a:latin typeface="+mn-lt"/>
              </a:rPr>
              <a:t>„V 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třicátých </a:t>
            </a: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letech </a:t>
            </a:r>
            <a:r>
              <a:rPr lang="cs-CZ" sz="2400" dirty="0">
                <a:solidFill>
                  <a:schemeClr val="tx1"/>
                </a:solidFill>
              </a:rPr>
              <a:t>srovnávali </a:t>
            </a: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nejprozíravější autoři … nacismus s islámem.</a:t>
            </a:r>
            <a:r>
              <a:rPr lang="fr-FR" sz="2400" dirty="0" smtClean="0">
                <a:solidFill>
                  <a:schemeClr val="tx1"/>
                </a:solidFill>
                <a:latin typeface="+mn-lt"/>
              </a:rPr>
              <a:t>”</a:t>
            </a:r>
            <a:endParaRPr lang="cs-CZ" sz="2400" dirty="0" smtClean="0">
              <a:solidFill>
                <a:schemeClr val="tx1"/>
              </a:solidFill>
              <a:latin typeface="+mn-lt"/>
            </a:endParaRPr>
          </a:p>
          <a:p>
            <a:endParaRPr lang="cs-CZ" sz="2400" dirty="0" smtClean="0">
              <a:solidFill>
                <a:schemeClr val="tx1"/>
              </a:solidFill>
              <a:latin typeface="+mn-lt"/>
            </a:endParaRPr>
          </a:p>
          <a:p>
            <a:r>
              <a:rPr lang="cs-CZ" sz="2400" dirty="0" err="1">
                <a:solidFill>
                  <a:schemeClr val="tx1"/>
                </a:solidFill>
                <a:latin typeface="+mn-lt"/>
              </a:rPr>
              <a:t>É</a:t>
            </a:r>
            <a:r>
              <a:rPr lang="cs-CZ" sz="2400" dirty="0" err="1" smtClean="0">
                <a:solidFill>
                  <a:schemeClr val="tx1"/>
                </a:solidFill>
                <a:latin typeface="+mn-lt"/>
              </a:rPr>
              <a:t>ric</a:t>
            </a: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  <a:latin typeface="+mn-lt"/>
              </a:rPr>
              <a:t>Zemmour</a:t>
            </a:r>
            <a:r>
              <a:rPr lang="cs-CZ" sz="2400" dirty="0" smtClean="0">
                <a:solidFill>
                  <a:schemeClr val="tx1"/>
                </a:solidFill>
                <a:latin typeface="+mn-lt"/>
              </a:rPr>
              <a:t>, 30. září 2019, </a:t>
            </a:r>
            <a:r>
              <a:rPr lang="cs-CZ" sz="2400" i="1" dirty="0" smtClean="0">
                <a:solidFill>
                  <a:schemeClr val="tx1"/>
                </a:solidFill>
                <a:latin typeface="+mn-lt"/>
              </a:rPr>
              <a:t>France </a:t>
            </a:r>
            <a:r>
              <a:rPr lang="cs-CZ" sz="2400" i="1" dirty="0" err="1" smtClean="0">
                <a:solidFill>
                  <a:schemeClr val="tx1"/>
                </a:solidFill>
                <a:latin typeface="+mn-lt"/>
              </a:rPr>
              <a:t>bleu</a:t>
            </a:r>
            <a:endParaRPr lang="fr-FR" sz="2400" dirty="0">
              <a:solidFill>
                <a:schemeClr val="tx1"/>
              </a:solidFill>
              <a:latin typeface="+mn-lt"/>
            </a:endParaRPr>
          </a:p>
          <a:p>
            <a:r>
              <a:rPr lang="fr-FR" dirty="0"/>
              <a:t/>
            </a:r>
            <a:br>
              <a:rPr lang="fr-FR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3340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53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smtClean="0">
                <a:latin typeface="Arial" charset="0"/>
              </a:rPr>
              <a:t>Rizika spojená s omezováním </a:t>
            </a:r>
            <a:br>
              <a:rPr lang="cs-CZ" sz="3200" dirty="0" smtClean="0">
                <a:latin typeface="Arial" charset="0"/>
              </a:rPr>
            </a:br>
            <a:r>
              <a:rPr lang="cs-CZ" sz="3200" dirty="0" smtClean="0">
                <a:latin typeface="Arial" charset="0"/>
              </a:rPr>
              <a:t>svobody slova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544" y="1570319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1. volná výměna myšlenek </a:t>
            </a:r>
            <a:r>
              <a:rPr lang="cs-CZ" sz="2200" dirty="0">
                <a:ea typeface="+mn-ea"/>
                <a:cs typeface="+mn-cs"/>
              </a:rPr>
              <a:t>dovoluje </a:t>
            </a: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nejlépe </a:t>
            </a:r>
            <a:r>
              <a:rPr lang="cs-CZ" sz="2200" dirty="0">
                <a:ea typeface="+mn-ea"/>
                <a:cs typeface="+mn-cs"/>
              </a:rPr>
              <a:t>dosáhnout </a:t>
            </a:r>
            <a:r>
              <a:rPr lang="cs-CZ" sz="2200" dirty="0" smtClean="0">
                <a:ea typeface="+mn-ea"/>
                <a:cs typeface="+mn-cs"/>
              </a:rPr>
              <a:t>pravdy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42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03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0218" y="1792431"/>
            <a:ext cx="3893129" cy="38192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1350" dirty="0">
              <a:latin typeface="+mj-lt"/>
            </a:endParaRPr>
          </a:p>
          <a:p>
            <a:pPr marL="0" indent="0" algn="just">
              <a:buNone/>
            </a:pPr>
            <a:endParaRPr lang="en-US" sz="1350" dirty="0">
              <a:latin typeface="+mj-lt"/>
            </a:endParaRPr>
          </a:p>
          <a:p>
            <a:pPr marL="0" indent="0" algn="just">
              <a:buNone/>
            </a:pPr>
            <a:endParaRPr lang="cs-CZ" sz="1350" dirty="0">
              <a:latin typeface="+mj-lt"/>
            </a:endParaRPr>
          </a:p>
          <a:p>
            <a:pPr marL="0" indent="0" algn="just">
              <a:buNone/>
            </a:pPr>
            <a:endParaRPr lang="cs-CZ" sz="1350" dirty="0">
              <a:latin typeface="+mj-lt"/>
            </a:endParaRPr>
          </a:p>
          <a:p>
            <a:pPr marL="0" indent="0" algn="just">
              <a:buNone/>
            </a:pPr>
            <a:endParaRPr lang="cs-CZ" sz="1350" dirty="0">
              <a:latin typeface="+mj-lt"/>
            </a:endParaRPr>
          </a:p>
          <a:p>
            <a:pPr marL="0" indent="0" algn="just">
              <a:buNone/>
            </a:pP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75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56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smtClean="0">
                <a:latin typeface="Arial" charset="0"/>
              </a:rPr>
              <a:t>Rizika spojená s omezováním </a:t>
            </a:r>
            <a:br>
              <a:rPr lang="cs-CZ" sz="3200" dirty="0" smtClean="0">
                <a:latin typeface="Arial" charset="0"/>
              </a:rPr>
            </a:br>
            <a:r>
              <a:rPr lang="cs-CZ" sz="3200" dirty="0" smtClean="0">
                <a:latin typeface="Arial" charset="0"/>
              </a:rPr>
              <a:t>svobody slova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544" y="1570319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1. volná výměna myšlenek </a:t>
            </a:r>
            <a:r>
              <a:rPr lang="cs-CZ" sz="2200" dirty="0">
                <a:ea typeface="+mn-ea"/>
                <a:cs typeface="+mn-cs"/>
              </a:rPr>
              <a:t>dovoluje </a:t>
            </a: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nejlépe </a:t>
            </a:r>
            <a:r>
              <a:rPr lang="cs-CZ" sz="2200" dirty="0">
                <a:ea typeface="+mn-ea"/>
                <a:cs typeface="+mn-cs"/>
              </a:rPr>
              <a:t>dosáhnout </a:t>
            </a:r>
            <a:r>
              <a:rPr lang="cs-CZ" sz="2200" dirty="0" smtClean="0">
                <a:ea typeface="+mn-ea"/>
                <a:cs typeface="+mn-cs"/>
              </a:rPr>
              <a:t>pravdy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2. svoboda slova v případě </a:t>
            </a:r>
            <a:r>
              <a:rPr lang="cs-CZ" sz="2200" dirty="0" err="1" smtClean="0">
                <a:ea typeface="+mn-ea"/>
                <a:cs typeface="+mn-cs"/>
              </a:rPr>
              <a:t>hate</a:t>
            </a:r>
            <a:r>
              <a:rPr lang="cs-CZ" sz="2200" dirty="0" smtClean="0">
                <a:ea typeface="+mn-ea"/>
                <a:cs typeface="+mn-cs"/>
              </a:rPr>
              <a:t> </a:t>
            </a:r>
            <a:r>
              <a:rPr lang="cs-CZ" sz="2200" dirty="0" err="1" smtClean="0">
                <a:ea typeface="+mn-ea"/>
                <a:cs typeface="+mn-cs"/>
              </a:rPr>
              <a:t>speech</a:t>
            </a:r>
            <a:r>
              <a:rPr lang="cs-CZ" sz="2200" dirty="0" smtClean="0">
                <a:ea typeface="+mn-ea"/>
                <a:cs typeface="+mn-cs"/>
              </a:rPr>
              <a:t> 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>
                <a:ea typeface="+mn-ea"/>
                <a:cs typeface="+mn-cs"/>
              </a:rPr>
              <a:t>u</a:t>
            </a:r>
            <a:r>
              <a:rPr lang="cs-CZ" sz="2200" dirty="0" smtClean="0">
                <a:ea typeface="+mn-ea"/>
                <a:cs typeface="+mn-cs"/>
              </a:rPr>
              <a:t>možňuje její kontrolu</a:t>
            </a: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207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57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06088" y="1873871"/>
            <a:ext cx="1067602" cy="3921471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>
              <a:ea typeface="+mn-ea"/>
              <a:cs typeface="+mn-cs"/>
            </a:endParaRPr>
          </a:p>
          <a:p>
            <a:pPr marL="0" indent="12700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9220" name="Picture 4" descr="Amazon.com: Freedom for the Thought That We Hate: A Biography of the First  Amendment: 9780465018192: Lewis, Anthony: Book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613" y="492912"/>
            <a:ext cx="4019974" cy="621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518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58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smtClean="0">
                <a:latin typeface="Arial" charset="0"/>
              </a:rPr>
              <a:t>Rizika spojená s omezováním </a:t>
            </a:r>
            <a:br>
              <a:rPr lang="cs-CZ" sz="3200" dirty="0" smtClean="0">
                <a:latin typeface="Arial" charset="0"/>
              </a:rPr>
            </a:br>
            <a:r>
              <a:rPr lang="cs-CZ" sz="3200" dirty="0" smtClean="0">
                <a:latin typeface="Arial" charset="0"/>
              </a:rPr>
              <a:t>svobody slova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544" y="1570319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1. volná výměna myšlenek </a:t>
            </a:r>
            <a:r>
              <a:rPr lang="cs-CZ" sz="2200" dirty="0">
                <a:ea typeface="+mn-ea"/>
                <a:cs typeface="+mn-cs"/>
              </a:rPr>
              <a:t>dovoluje </a:t>
            </a: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nejlépe </a:t>
            </a:r>
            <a:r>
              <a:rPr lang="cs-CZ" sz="2200" dirty="0">
                <a:ea typeface="+mn-ea"/>
                <a:cs typeface="+mn-cs"/>
              </a:rPr>
              <a:t>dosáhnout </a:t>
            </a:r>
            <a:r>
              <a:rPr lang="cs-CZ" sz="2200" dirty="0" smtClean="0">
                <a:ea typeface="+mn-ea"/>
                <a:cs typeface="+mn-cs"/>
              </a:rPr>
              <a:t>pravdy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2. svoboda slova v případě </a:t>
            </a:r>
            <a:r>
              <a:rPr lang="cs-CZ" sz="2200" dirty="0" err="1" smtClean="0">
                <a:ea typeface="+mn-ea"/>
                <a:cs typeface="+mn-cs"/>
              </a:rPr>
              <a:t>hate</a:t>
            </a:r>
            <a:r>
              <a:rPr lang="cs-CZ" sz="2200" dirty="0" smtClean="0">
                <a:ea typeface="+mn-ea"/>
                <a:cs typeface="+mn-cs"/>
              </a:rPr>
              <a:t> </a:t>
            </a:r>
            <a:r>
              <a:rPr lang="cs-CZ" sz="2200" dirty="0" err="1" smtClean="0">
                <a:ea typeface="+mn-ea"/>
                <a:cs typeface="+mn-cs"/>
              </a:rPr>
              <a:t>speech</a:t>
            </a:r>
            <a:r>
              <a:rPr lang="cs-CZ" sz="2200" dirty="0" smtClean="0">
                <a:ea typeface="+mn-ea"/>
                <a:cs typeface="+mn-cs"/>
              </a:rPr>
              <a:t> 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>
                <a:ea typeface="+mn-ea"/>
                <a:cs typeface="+mn-cs"/>
              </a:rPr>
              <a:t>u</a:t>
            </a:r>
            <a:r>
              <a:rPr lang="cs-CZ" sz="2200" dirty="0" smtClean="0">
                <a:ea typeface="+mn-ea"/>
                <a:cs typeface="+mn-cs"/>
              </a:rPr>
              <a:t>možňuje její kontrolu</a:t>
            </a: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3.</a:t>
            </a:r>
            <a:r>
              <a:rPr lang="en-US" sz="2200" dirty="0" smtClean="0">
                <a:ea typeface="+mn-ea"/>
                <a:cs typeface="+mn-cs"/>
              </a:rPr>
              <a:t> </a:t>
            </a:r>
            <a:r>
              <a:rPr lang="cs-CZ" sz="2200" dirty="0">
                <a:ea typeface="+mn-ea"/>
                <a:cs typeface="+mn-cs"/>
              </a:rPr>
              <a:t>člověk </a:t>
            </a:r>
            <a:r>
              <a:rPr lang="cs-CZ" sz="2200" dirty="0"/>
              <a:t>bez svobody slova</a:t>
            </a:r>
            <a:r>
              <a:rPr lang="cs-CZ" sz="2200" dirty="0" smtClean="0">
                <a:ea typeface="+mn-ea"/>
                <a:cs typeface="+mn-cs"/>
              </a:rPr>
              <a:t> ztrácí důstojnost</a:t>
            </a:r>
            <a:endParaRPr lang="en-US" sz="2200" dirty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683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59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5747" y="1873871"/>
            <a:ext cx="4397943" cy="392147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Steven J. </a:t>
            </a:r>
            <a:r>
              <a:rPr lang="cs-CZ" sz="2200" dirty="0" err="1" smtClean="0">
                <a:ea typeface="+mn-ea"/>
                <a:cs typeface="+mn-cs"/>
              </a:rPr>
              <a:t>Heyman</a:t>
            </a:r>
            <a:r>
              <a:rPr lang="cs-CZ" sz="2200" dirty="0" smtClean="0">
                <a:ea typeface="+mn-ea"/>
                <a:cs typeface="+mn-cs"/>
              </a:rPr>
              <a:t>, </a:t>
            </a:r>
          </a:p>
          <a:p>
            <a:pPr marL="0" indent="12700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en-US" sz="2200" i="1" dirty="0">
                <a:ea typeface="+mn-ea"/>
                <a:cs typeface="+mn-cs"/>
              </a:rPr>
              <a:t>Free Speech and Human </a:t>
            </a:r>
            <a:r>
              <a:rPr lang="en-US" sz="2200" i="1" dirty="0" err="1" smtClean="0">
                <a:ea typeface="+mn-ea"/>
                <a:cs typeface="+mn-cs"/>
              </a:rPr>
              <a:t>Dignit</a:t>
            </a:r>
            <a:r>
              <a:rPr lang="cs-CZ" sz="2200" i="1" dirty="0" smtClean="0">
                <a:ea typeface="+mn-ea"/>
                <a:cs typeface="+mn-cs"/>
              </a:rPr>
              <a:t>y</a:t>
            </a:r>
            <a:r>
              <a:rPr lang="cs-CZ" sz="2200" dirty="0" smtClean="0">
                <a:ea typeface="+mn-ea"/>
                <a:cs typeface="+mn-cs"/>
              </a:rPr>
              <a:t>,</a:t>
            </a:r>
          </a:p>
          <a:p>
            <a:pPr marL="0" indent="12700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New </a:t>
            </a:r>
            <a:r>
              <a:rPr lang="cs-CZ" sz="2200" dirty="0" err="1" smtClean="0">
                <a:ea typeface="+mn-ea"/>
                <a:cs typeface="+mn-cs"/>
              </a:rPr>
              <a:t>Haven</a:t>
            </a:r>
            <a:r>
              <a:rPr lang="cs-CZ" sz="2200" dirty="0" smtClean="0">
                <a:ea typeface="+mn-ea"/>
                <a:cs typeface="+mn-cs"/>
              </a:rPr>
              <a:t>: </a:t>
            </a:r>
            <a:r>
              <a:rPr lang="cs-CZ" sz="2200" dirty="0" err="1" smtClean="0">
                <a:ea typeface="+mn-ea"/>
                <a:cs typeface="+mn-cs"/>
              </a:rPr>
              <a:t>Yale</a:t>
            </a:r>
            <a:r>
              <a:rPr lang="cs-CZ" sz="2200" dirty="0" smtClean="0">
                <a:ea typeface="+mn-ea"/>
                <a:cs typeface="+mn-cs"/>
              </a:rPr>
              <a:t> </a:t>
            </a:r>
            <a:r>
              <a:rPr lang="cs-CZ" sz="2200" dirty="0">
                <a:ea typeface="+mn-ea"/>
                <a:cs typeface="+mn-cs"/>
              </a:rPr>
              <a:t>University </a:t>
            </a:r>
            <a:r>
              <a:rPr lang="cs-CZ" sz="2200" dirty="0" err="1" smtClean="0">
                <a:ea typeface="+mn-ea"/>
                <a:cs typeface="+mn-cs"/>
              </a:rPr>
              <a:t>Press</a:t>
            </a:r>
            <a:r>
              <a:rPr lang="en-US" sz="2200" dirty="0" smtClean="0">
                <a:ea typeface="+mn-ea"/>
                <a:cs typeface="+mn-cs"/>
              </a:rPr>
              <a:t>, 200</a:t>
            </a:r>
            <a:r>
              <a:rPr lang="cs-CZ" sz="2200" dirty="0" smtClean="0">
                <a:ea typeface="+mn-ea"/>
                <a:cs typeface="+mn-cs"/>
              </a:rPr>
              <a:t>8</a:t>
            </a:r>
          </a:p>
          <a:p>
            <a:pPr marL="0" indent="12700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>
              <a:ea typeface="+mn-ea"/>
              <a:cs typeface="+mn-cs"/>
            </a:endParaRPr>
          </a:p>
          <a:p>
            <a:pPr marL="0" indent="12700" algn="just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„V </a:t>
            </a:r>
            <a:r>
              <a:rPr lang="cs-CZ" sz="2200" dirty="0">
                <a:ea typeface="+mn-ea"/>
                <a:cs typeface="+mn-cs"/>
              </a:rPr>
              <a:t>této knize rozvíjím </a:t>
            </a:r>
            <a:r>
              <a:rPr lang="cs-CZ" sz="2200" dirty="0" smtClean="0">
                <a:ea typeface="+mn-ea"/>
                <a:cs typeface="+mn-cs"/>
              </a:rPr>
              <a:t>humanistickou teorii Prvního </a:t>
            </a:r>
            <a:r>
              <a:rPr lang="cs-CZ" sz="2200" dirty="0">
                <a:ea typeface="+mn-ea"/>
                <a:cs typeface="+mn-cs"/>
              </a:rPr>
              <a:t>dodatku </a:t>
            </a:r>
            <a:r>
              <a:rPr lang="cs-CZ" sz="2200" dirty="0" smtClean="0">
                <a:ea typeface="+mn-ea"/>
                <a:cs typeface="+mn-cs"/>
              </a:rPr>
              <a:t>neboli teorii založenou </a:t>
            </a:r>
            <a:r>
              <a:rPr lang="cs-CZ" sz="2200" dirty="0">
                <a:ea typeface="+mn-ea"/>
                <a:cs typeface="+mn-cs"/>
              </a:rPr>
              <a:t>na </a:t>
            </a:r>
            <a:r>
              <a:rPr lang="cs-CZ" sz="2200" dirty="0" smtClean="0">
                <a:ea typeface="+mn-ea"/>
                <a:cs typeface="+mn-cs"/>
              </a:rPr>
              <a:t>kategorii lidských práv. </a:t>
            </a:r>
            <a:r>
              <a:rPr lang="cs-CZ" sz="2200" dirty="0">
                <a:ea typeface="+mn-ea"/>
                <a:cs typeface="+mn-cs"/>
              </a:rPr>
              <a:t>Podle tohoto </a:t>
            </a:r>
            <a:r>
              <a:rPr lang="cs-CZ" sz="2200" dirty="0" smtClean="0">
                <a:ea typeface="+mn-ea"/>
                <a:cs typeface="+mn-cs"/>
              </a:rPr>
              <a:t>pojetí </a:t>
            </a:r>
            <a:r>
              <a:rPr lang="cs-CZ" sz="2200" dirty="0">
                <a:ea typeface="+mn-ea"/>
                <a:cs typeface="+mn-cs"/>
              </a:rPr>
              <a:t>Ústava nechrání svobodu projevu pouze z instrumentálních </a:t>
            </a:r>
            <a:r>
              <a:rPr lang="cs-CZ" sz="2200" dirty="0" smtClean="0">
                <a:ea typeface="+mn-ea"/>
                <a:cs typeface="+mn-cs"/>
              </a:rPr>
              <a:t>důvodů... </a:t>
            </a:r>
            <a:r>
              <a:rPr lang="cs-CZ" sz="2200" dirty="0">
                <a:ea typeface="+mn-ea"/>
                <a:cs typeface="+mn-cs"/>
              </a:rPr>
              <a:t>Svoboda projevu je naopak přirozeným právem, které má své kořeny v lidské důstojnosti a autonomii</a:t>
            </a:r>
            <a:r>
              <a:rPr lang="cs-CZ" sz="2200" dirty="0" smtClean="0">
                <a:ea typeface="+mn-ea"/>
                <a:cs typeface="+mn-cs"/>
              </a:rPr>
              <a:t>.“</a:t>
            </a:r>
            <a:endParaRPr lang="cs-CZ" sz="2200" dirty="0">
              <a:ea typeface="+mn-ea"/>
              <a:cs typeface="+mn-cs"/>
            </a:endParaRPr>
          </a:p>
          <a:p>
            <a:pPr marL="0" indent="12700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15364" name="Picture 4" descr="Free Speech and Human Dignit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4" y="1604813"/>
            <a:ext cx="3400525" cy="51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094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6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smtClean="0">
                <a:latin typeface="Arial" charset="0"/>
              </a:rPr>
              <a:t>kumulativní efekt</a:t>
            </a:r>
            <a:endParaRPr lang="en-US" sz="28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850056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err="1" smtClean="0">
                <a:ea typeface="+mn-ea"/>
                <a:cs typeface="+mn-cs"/>
              </a:rPr>
              <a:t>Facebook</a:t>
            </a:r>
            <a:r>
              <a:rPr lang="cs-CZ" sz="2000" dirty="0" smtClean="0">
                <a:ea typeface="+mn-ea"/>
                <a:cs typeface="+mn-cs"/>
              </a:rPr>
              <a:t>, diskuse, 1. července 2022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3074" name="Picture 2" descr="Může jít o obrázek 2 lidem a text that says 'Radek Slezak At' jdou už nekam ti UK, kvuli nim nemáme pro naše lidí práci 3m 3 m Haha Odpovedët 3 Lucie Cinová Radek Slezak presnă já kuli ním o práci prišla Práve ted To se mi líbí Odpovedet'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20" y="1565014"/>
            <a:ext cx="6245960" cy="41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888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60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smtClean="0">
                <a:latin typeface="Arial" charset="0"/>
              </a:rPr>
              <a:t>Rizika spojená s omezováním </a:t>
            </a:r>
            <a:br>
              <a:rPr lang="cs-CZ" sz="3200" dirty="0" smtClean="0">
                <a:latin typeface="Arial" charset="0"/>
              </a:rPr>
            </a:br>
            <a:r>
              <a:rPr lang="cs-CZ" sz="3200" dirty="0" smtClean="0">
                <a:latin typeface="Arial" charset="0"/>
              </a:rPr>
              <a:t>svobody slova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544" y="1570319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1. volná výměna myšlenek </a:t>
            </a:r>
            <a:r>
              <a:rPr lang="cs-CZ" sz="2200" dirty="0">
                <a:ea typeface="+mn-ea"/>
                <a:cs typeface="+mn-cs"/>
              </a:rPr>
              <a:t>dovoluje </a:t>
            </a: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nejlépe </a:t>
            </a:r>
            <a:r>
              <a:rPr lang="cs-CZ" sz="2200" dirty="0">
                <a:ea typeface="+mn-ea"/>
                <a:cs typeface="+mn-cs"/>
              </a:rPr>
              <a:t>dosáhnout </a:t>
            </a:r>
            <a:r>
              <a:rPr lang="cs-CZ" sz="2200" dirty="0" smtClean="0">
                <a:ea typeface="+mn-ea"/>
                <a:cs typeface="+mn-cs"/>
              </a:rPr>
              <a:t>pravdy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2. svoboda slova v případě </a:t>
            </a:r>
            <a:r>
              <a:rPr lang="cs-CZ" sz="2200" dirty="0" err="1" smtClean="0">
                <a:ea typeface="+mn-ea"/>
                <a:cs typeface="+mn-cs"/>
              </a:rPr>
              <a:t>hate</a:t>
            </a:r>
            <a:r>
              <a:rPr lang="cs-CZ" sz="2200" dirty="0" smtClean="0">
                <a:ea typeface="+mn-ea"/>
                <a:cs typeface="+mn-cs"/>
              </a:rPr>
              <a:t> </a:t>
            </a:r>
            <a:r>
              <a:rPr lang="cs-CZ" sz="2200" dirty="0" err="1" smtClean="0">
                <a:ea typeface="+mn-ea"/>
                <a:cs typeface="+mn-cs"/>
              </a:rPr>
              <a:t>speech</a:t>
            </a:r>
            <a:r>
              <a:rPr lang="cs-CZ" sz="2200" dirty="0" smtClean="0">
                <a:ea typeface="+mn-ea"/>
                <a:cs typeface="+mn-cs"/>
              </a:rPr>
              <a:t> 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>
                <a:ea typeface="+mn-ea"/>
                <a:cs typeface="+mn-cs"/>
              </a:rPr>
              <a:t>u</a:t>
            </a:r>
            <a:r>
              <a:rPr lang="cs-CZ" sz="2200" dirty="0" smtClean="0">
                <a:ea typeface="+mn-ea"/>
                <a:cs typeface="+mn-cs"/>
              </a:rPr>
              <a:t>možňuje její kontrolu</a:t>
            </a: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3.</a:t>
            </a:r>
            <a:r>
              <a:rPr lang="en-US" sz="2200" dirty="0" smtClean="0">
                <a:ea typeface="+mn-ea"/>
                <a:cs typeface="+mn-cs"/>
              </a:rPr>
              <a:t> </a:t>
            </a:r>
            <a:r>
              <a:rPr lang="cs-CZ" sz="2200" dirty="0">
                <a:ea typeface="+mn-ea"/>
                <a:cs typeface="+mn-cs"/>
              </a:rPr>
              <a:t>člověk </a:t>
            </a:r>
            <a:r>
              <a:rPr lang="cs-CZ" sz="2200" dirty="0"/>
              <a:t>bez svobody slova</a:t>
            </a:r>
            <a:r>
              <a:rPr lang="cs-CZ" sz="2200" dirty="0" smtClean="0">
                <a:ea typeface="+mn-ea"/>
                <a:cs typeface="+mn-cs"/>
              </a:rPr>
              <a:t> ztrácí důstojnost</a:t>
            </a:r>
            <a:endParaRPr lang="en-US" sz="2200" dirty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4.</a:t>
            </a:r>
            <a:r>
              <a:rPr lang="en-US" sz="2200" dirty="0" smtClean="0">
                <a:ea typeface="+mn-ea"/>
                <a:cs typeface="+mn-cs"/>
              </a:rPr>
              <a:t> </a:t>
            </a:r>
            <a:r>
              <a:rPr lang="cs-CZ" sz="2200" dirty="0">
                <a:ea typeface="+mn-ea"/>
                <a:cs typeface="+mn-cs"/>
              </a:rPr>
              <a:t>n</a:t>
            </a:r>
            <a:r>
              <a:rPr lang="cs-CZ" sz="2200" dirty="0" smtClean="0">
                <a:ea typeface="+mn-ea"/>
                <a:cs typeface="+mn-cs"/>
              </a:rPr>
              <a:t>arušení atmosféry dialogu</a:t>
            </a: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28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95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62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smtClean="0">
                <a:latin typeface="Arial" charset="0"/>
              </a:rPr>
              <a:t>Rizika spojená s omezováním </a:t>
            </a:r>
            <a:br>
              <a:rPr lang="cs-CZ" sz="3200" dirty="0" smtClean="0">
                <a:latin typeface="Arial" charset="0"/>
              </a:rPr>
            </a:br>
            <a:r>
              <a:rPr lang="cs-CZ" sz="3200" dirty="0" smtClean="0">
                <a:latin typeface="Arial" charset="0"/>
              </a:rPr>
              <a:t>svobody slova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544" y="1570319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1. volná výměna myšlenek </a:t>
            </a:r>
            <a:r>
              <a:rPr lang="cs-CZ" sz="2200" dirty="0">
                <a:ea typeface="+mn-ea"/>
                <a:cs typeface="+mn-cs"/>
              </a:rPr>
              <a:t>dovoluje </a:t>
            </a: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nejlépe </a:t>
            </a:r>
            <a:r>
              <a:rPr lang="cs-CZ" sz="2200" dirty="0">
                <a:ea typeface="+mn-ea"/>
                <a:cs typeface="+mn-cs"/>
              </a:rPr>
              <a:t>dosáhnout </a:t>
            </a:r>
            <a:r>
              <a:rPr lang="cs-CZ" sz="2200" dirty="0" smtClean="0">
                <a:ea typeface="+mn-ea"/>
                <a:cs typeface="+mn-cs"/>
              </a:rPr>
              <a:t>pravdy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2. svoboda slova v případě </a:t>
            </a:r>
            <a:r>
              <a:rPr lang="cs-CZ" sz="2200" dirty="0" err="1" smtClean="0">
                <a:ea typeface="+mn-ea"/>
                <a:cs typeface="+mn-cs"/>
              </a:rPr>
              <a:t>hate</a:t>
            </a:r>
            <a:r>
              <a:rPr lang="cs-CZ" sz="2200" dirty="0" smtClean="0">
                <a:ea typeface="+mn-ea"/>
                <a:cs typeface="+mn-cs"/>
              </a:rPr>
              <a:t> </a:t>
            </a:r>
            <a:r>
              <a:rPr lang="cs-CZ" sz="2200" dirty="0" err="1" smtClean="0">
                <a:ea typeface="+mn-ea"/>
                <a:cs typeface="+mn-cs"/>
              </a:rPr>
              <a:t>speech</a:t>
            </a:r>
            <a:r>
              <a:rPr lang="cs-CZ" sz="2200" dirty="0" smtClean="0">
                <a:ea typeface="+mn-ea"/>
                <a:cs typeface="+mn-cs"/>
              </a:rPr>
              <a:t> </a:t>
            </a: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>
                <a:ea typeface="+mn-ea"/>
                <a:cs typeface="+mn-cs"/>
              </a:rPr>
              <a:t>u</a:t>
            </a:r>
            <a:r>
              <a:rPr lang="cs-CZ" sz="2200" dirty="0" smtClean="0">
                <a:ea typeface="+mn-ea"/>
                <a:cs typeface="+mn-cs"/>
              </a:rPr>
              <a:t>možňuje její kontrolu</a:t>
            </a: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3.</a:t>
            </a:r>
            <a:r>
              <a:rPr lang="en-US" sz="2200" dirty="0" smtClean="0">
                <a:ea typeface="+mn-ea"/>
                <a:cs typeface="+mn-cs"/>
              </a:rPr>
              <a:t> </a:t>
            </a:r>
            <a:r>
              <a:rPr lang="cs-CZ" sz="2200" dirty="0">
                <a:ea typeface="+mn-ea"/>
                <a:cs typeface="+mn-cs"/>
              </a:rPr>
              <a:t>člověk </a:t>
            </a:r>
            <a:r>
              <a:rPr lang="cs-CZ" sz="2200" dirty="0"/>
              <a:t>bez svobody slova</a:t>
            </a:r>
            <a:r>
              <a:rPr lang="cs-CZ" sz="2200" dirty="0" smtClean="0">
                <a:ea typeface="+mn-ea"/>
                <a:cs typeface="+mn-cs"/>
              </a:rPr>
              <a:t> ztrácí důstojnost</a:t>
            </a:r>
            <a:endParaRPr lang="en-US" sz="2200" dirty="0"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4.</a:t>
            </a:r>
            <a:r>
              <a:rPr lang="en-US" sz="2200" dirty="0" smtClean="0">
                <a:ea typeface="+mn-ea"/>
                <a:cs typeface="+mn-cs"/>
              </a:rPr>
              <a:t> </a:t>
            </a:r>
            <a:r>
              <a:rPr lang="cs-CZ" sz="2200" dirty="0">
                <a:ea typeface="+mn-ea"/>
                <a:cs typeface="+mn-cs"/>
              </a:rPr>
              <a:t>n</a:t>
            </a:r>
            <a:r>
              <a:rPr lang="cs-CZ" sz="2200" dirty="0" smtClean="0">
                <a:ea typeface="+mn-ea"/>
                <a:cs typeface="+mn-cs"/>
              </a:rPr>
              <a:t>arušení atmosféry dialogu</a:t>
            </a: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5. automatizace cenzury: </a:t>
            </a:r>
            <a:r>
              <a:rPr lang="cs-CZ" sz="2200" dirty="0" err="1" smtClean="0">
                <a:ea typeface="+mn-ea"/>
                <a:cs typeface="+mn-cs"/>
              </a:rPr>
              <a:t>cancel</a:t>
            </a:r>
            <a:r>
              <a:rPr lang="cs-CZ" sz="2200" dirty="0" smtClean="0">
                <a:ea typeface="+mn-ea"/>
                <a:cs typeface="+mn-cs"/>
              </a:rPr>
              <a:t> </a:t>
            </a:r>
            <a:r>
              <a:rPr lang="cs-CZ" sz="2200" dirty="0" err="1" smtClean="0">
                <a:ea typeface="+mn-ea"/>
                <a:cs typeface="+mn-cs"/>
              </a:rPr>
              <a:t>culture</a:t>
            </a:r>
            <a:endParaRPr lang="en-US" sz="22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9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280"/>
            <a:ext cx="9144000" cy="520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34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53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65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544" y="1570319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lang="cs-CZ" sz="2200" dirty="0" smtClean="0">
                <a:ea typeface="+mn-ea"/>
                <a:cs typeface="+mn-cs"/>
              </a:rPr>
              <a:t> </a:t>
            </a: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9218" name="Picture 2" descr="Télécharger gifs animés i'm very woke gratuiteme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04" y="1744743"/>
            <a:ext cx="3775464" cy="377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oke Word Wooden Alphabet Letters Isolated Stock fotografie 1995945920 | 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47" y="1176567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ke, Inc. eBook by Vivek Ramaswamy - 9781546059820 | Rakuten Kobo Greec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25" y="2371815"/>
            <a:ext cx="2248173" cy="33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is Woke Culture? | Matters Indi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94" y="4605929"/>
            <a:ext cx="3386453" cy="190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505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1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51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67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err="1" smtClean="0">
                <a:latin typeface="Arial" charset="0"/>
              </a:rPr>
              <a:t>Hate</a:t>
            </a:r>
            <a:r>
              <a:rPr lang="cs-CZ" sz="3200" dirty="0" smtClean="0">
                <a:latin typeface="Arial" charset="0"/>
              </a:rPr>
              <a:t> </a:t>
            </a:r>
            <a:r>
              <a:rPr lang="cs-CZ" sz="3200" dirty="0" err="1" smtClean="0">
                <a:latin typeface="Arial" charset="0"/>
              </a:rPr>
              <a:t>speech</a:t>
            </a:r>
            <a:r>
              <a:rPr lang="cs-CZ" sz="3200" dirty="0" smtClean="0">
                <a:latin typeface="Arial" charset="0"/>
              </a:rPr>
              <a:t>: otázka lidských práv?</a:t>
            </a:r>
            <a:endParaRPr lang="en-US" sz="32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544" y="1570319"/>
            <a:ext cx="7748588" cy="48006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cs-CZ" sz="2200" dirty="0" smtClean="0"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81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56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 err="1">
                <a:latin typeface="Arial" charset="0"/>
              </a:rPr>
              <a:t>Hate</a:t>
            </a:r>
            <a:r>
              <a:rPr lang="cs-CZ" sz="3200" dirty="0">
                <a:latin typeface="Arial" charset="0"/>
              </a:rPr>
              <a:t> </a:t>
            </a:r>
            <a:r>
              <a:rPr lang="cs-CZ" sz="3200" dirty="0" err="1">
                <a:latin typeface="Arial" charset="0"/>
              </a:rPr>
              <a:t>speech</a:t>
            </a:r>
            <a:r>
              <a:rPr lang="cs-CZ" sz="3200" dirty="0">
                <a:latin typeface="Arial" charset="0"/>
              </a:rPr>
              <a:t>: otázka lidských práv?</a:t>
            </a:r>
            <a:endParaRPr lang="en-US" sz="3200" dirty="0">
              <a:latin typeface="Arial" charset="0"/>
            </a:endParaRPr>
          </a:p>
        </p:txBody>
      </p:sp>
      <p:pic>
        <p:nvPicPr>
          <p:cNvPr id="12290" name="Picture 2" descr="https://www.peta.org/wp-content/uploads/2017/11/TK_Idiom_Posters_300-00000002-page-009-602x7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885" y="1644833"/>
            <a:ext cx="3940408" cy="509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TA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92" y="3582603"/>
            <a:ext cx="23812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313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69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>
                <a:latin typeface="Arial" charset="0"/>
              </a:rPr>
              <a:t>p</a:t>
            </a:r>
            <a:r>
              <a:rPr lang="cs-CZ" sz="2800" dirty="0" smtClean="0">
                <a:latin typeface="Arial" charset="0"/>
              </a:rPr>
              <a:t>revence: korektnost X vědomí rizik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05855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2050" name="Picture 2" descr="ZŠ Planá – ZÁKLADNÍ ŠKOLA PLANÁ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" y="2670999"/>
            <a:ext cx="9127208" cy="271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29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latin typeface="Arial" charset="0"/>
              </a:rPr>
              <a:t>kumulativní efekt</a:t>
            </a:r>
            <a:endParaRPr lang="en-US" sz="28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850056"/>
            <a:ext cx="9689412" cy="411719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err="1" smtClean="0">
                <a:ea typeface="+mn-ea"/>
                <a:cs typeface="+mn-cs"/>
              </a:rPr>
              <a:t>Kendra</a:t>
            </a:r>
            <a:r>
              <a:rPr lang="cs-CZ" sz="2000" dirty="0" smtClean="0">
                <a:ea typeface="+mn-ea"/>
                <a:cs typeface="+mn-cs"/>
              </a:rPr>
              <a:t> Lara, </a:t>
            </a:r>
            <a:r>
              <a:rPr lang="cs-CZ" sz="2000" dirty="0" err="1" smtClean="0">
                <a:ea typeface="+mn-ea"/>
                <a:cs typeface="+mn-cs"/>
              </a:rPr>
              <a:t>Twitter</a:t>
            </a:r>
            <a:r>
              <a:rPr lang="cs-CZ" sz="2000" dirty="0" smtClean="0">
                <a:ea typeface="+mn-ea"/>
                <a:cs typeface="+mn-cs"/>
              </a:rPr>
              <a:t>, 23. června 2022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1026" name="Picture 2" descr="Boston city councilor apologizes after antisemitic tweet referring to  Zionist 'shake down' - masslive.co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71" y="1670721"/>
            <a:ext cx="6636458" cy="29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98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2243" y="1874802"/>
            <a:ext cx="5063490" cy="3263504"/>
          </a:xfrm>
        </p:spPr>
        <p:txBody>
          <a:bodyPr/>
          <a:lstStyle/>
          <a:p>
            <a:pPr marL="0" indent="0" algn="ctr">
              <a:buNone/>
            </a:pPr>
            <a:endParaRPr lang="cs-CZ" sz="1500" dirty="0">
              <a:latin typeface="+mj-lt"/>
            </a:endParaRPr>
          </a:p>
          <a:p>
            <a:pPr marL="0" indent="0">
              <a:buNone/>
            </a:pPr>
            <a:endParaRPr lang="cs-CZ" sz="1800" dirty="0"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610501" y="5138306"/>
            <a:ext cx="4369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+mn-lt"/>
              </a:rPr>
              <a:t>Louis-Ferdinand </a:t>
            </a:r>
            <a:r>
              <a:rPr lang="cs-CZ" sz="2400" dirty="0" err="1">
                <a:latin typeface="+mn-lt"/>
              </a:rPr>
              <a:t>Céline</a:t>
            </a:r>
            <a:r>
              <a:rPr lang="cs-CZ" sz="2400" dirty="0">
                <a:latin typeface="+mn-lt"/>
              </a:rPr>
              <a:t>,</a:t>
            </a:r>
          </a:p>
          <a:p>
            <a:r>
              <a:rPr lang="fr-FR" sz="2400" i="1" dirty="0">
                <a:latin typeface="+mn-lt"/>
              </a:rPr>
              <a:t>Bagatelles pour un massacre</a:t>
            </a:r>
            <a:r>
              <a:rPr lang="fr-FR" sz="2400" dirty="0">
                <a:latin typeface="+mn-lt"/>
              </a:rPr>
              <a:t>, </a:t>
            </a:r>
            <a:endParaRPr lang="cs-CZ" sz="2400" dirty="0">
              <a:latin typeface="+mn-lt"/>
            </a:endParaRPr>
          </a:p>
          <a:p>
            <a:r>
              <a:rPr lang="fr-FR" sz="2400" dirty="0">
                <a:latin typeface="+mn-lt"/>
              </a:rPr>
              <a:t>Paris, 1937</a:t>
            </a:r>
          </a:p>
        </p:txBody>
      </p:sp>
      <p:pic>
        <p:nvPicPr>
          <p:cNvPr id="6" name="Picture 4" descr="CELINE : Bagatelles pour un massacre - Edition-Originale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43" y="1697296"/>
            <a:ext cx="3233699" cy="485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01758" y="567890"/>
            <a:ext cx="4093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Hate</a:t>
            </a:r>
            <a:r>
              <a:rPr lang="cs-CZ" sz="3200" dirty="0" smtClean="0"/>
              <a:t> </a:t>
            </a:r>
            <a:r>
              <a:rPr lang="cs-CZ" sz="3200" dirty="0" err="1" smtClean="0"/>
              <a:t>speech</a:t>
            </a:r>
            <a:r>
              <a:rPr lang="cs-CZ" sz="3200" dirty="0" smtClean="0"/>
              <a:t> v umění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226740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2243" y="1874802"/>
            <a:ext cx="5063490" cy="3263504"/>
          </a:xfrm>
        </p:spPr>
        <p:txBody>
          <a:bodyPr/>
          <a:lstStyle/>
          <a:p>
            <a:pPr marL="0" indent="0" algn="ctr">
              <a:buNone/>
            </a:pPr>
            <a:endParaRPr lang="cs-CZ" sz="1500" dirty="0">
              <a:latin typeface="+mj-lt"/>
            </a:endParaRPr>
          </a:p>
          <a:p>
            <a:pPr marL="0" indent="0">
              <a:buNone/>
            </a:pPr>
            <a:endParaRPr lang="cs-CZ" sz="1800" dirty="0"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74130" y="3415905"/>
            <a:ext cx="37346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3300" dirty="0"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47753" y="460177"/>
            <a:ext cx="4093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Hate</a:t>
            </a:r>
            <a:r>
              <a:rPr lang="cs-CZ" sz="3200" dirty="0" smtClean="0"/>
              <a:t> </a:t>
            </a:r>
            <a:r>
              <a:rPr lang="cs-CZ" sz="3200" dirty="0" err="1" smtClean="0"/>
              <a:t>speech</a:t>
            </a:r>
            <a:r>
              <a:rPr lang="cs-CZ" sz="3200" dirty="0" smtClean="0"/>
              <a:t> v umění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038849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2243" y="1874802"/>
            <a:ext cx="5063490" cy="3263504"/>
          </a:xfrm>
        </p:spPr>
        <p:txBody>
          <a:bodyPr/>
          <a:lstStyle/>
          <a:p>
            <a:pPr marL="0" indent="0" algn="ctr">
              <a:buNone/>
            </a:pPr>
            <a:endParaRPr lang="cs-CZ" sz="1500" dirty="0">
              <a:latin typeface="+mj-lt"/>
            </a:endParaRPr>
          </a:p>
          <a:p>
            <a:pPr marL="0" indent="0">
              <a:buNone/>
            </a:pPr>
            <a:endParaRPr lang="cs-CZ" sz="1800" dirty="0"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74130" y="3415905"/>
            <a:ext cx="37346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3300" dirty="0"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47753" y="460177"/>
            <a:ext cx="4093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Hate</a:t>
            </a:r>
            <a:r>
              <a:rPr lang="cs-CZ" sz="3200" dirty="0" smtClean="0"/>
              <a:t> </a:t>
            </a:r>
            <a:r>
              <a:rPr lang="cs-CZ" sz="3200" dirty="0" err="1" smtClean="0"/>
              <a:t>speech</a:t>
            </a:r>
            <a:r>
              <a:rPr lang="cs-CZ" sz="3200" dirty="0" smtClean="0"/>
              <a:t> v umění</a:t>
            </a:r>
            <a:endParaRPr lang="cs-CZ" sz="3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72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007507" y="4186989"/>
            <a:ext cx="3575858" cy="1638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Sergej </a:t>
            </a:r>
            <a:r>
              <a:rPr lang="cs-CZ" sz="2000" dirty="0" err="1"/>
              <a:t>Lukjaněnko</a:t>
            </a:r>
            <a:r>
              <a:rPr lang="cs-CZ" sz="2000" dirty="0"/>
              <a:t>, 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i="1" dirty="0" smtClean="0"/>
              <a:t>Noční </a:t>
            </a:r>
            <a:r>
              <a:rPr lang="cs-CZ" sz="2000" i="1" dirty="0"/>
              <a:t>hlídka</a:t>
            </a:r>
            <a:r>
              <a:rPr lang="cs-CZ" sz="2000" dirty="0"/>
              <a:t>, 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přel</a:t>
            </a:r>
            <a:r>
              <a:rPr lang="cs-CZ" sz="2000" dirty="0"/>
              <a:t>. L. Dvořák, </a:t>
            </a:r>
            <a:r>
              <a:rPr lang="cs-CZ" sz="2000" dirty="0" smtClean="0"/>
              <a:t>Praha</a:t>
            </a:r>
            <a:r>
              <a:rPr lang="cs-CZ" sz="2000" dirty="0"/>
              <a:t>: Argo, Triton, 2016 </a:t>
            </a:r>
          </a:p>
        </p:txBody>
      </p:sp>
      <p:pic>
        <p:nvPicPr>
          <p:cNvPr id="5122" name="Picture 2" descr="https://www.knihydobrovsky.cz/thumbs/book-detail-fancy-box/mod_eshop/produkty/n/nocni-hlidka-97880755304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94" y="1972426"/>
            <a:ext cx="2807494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701758" y="567890"/>
            <a:ext cx="4093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Hate</a:t>
            </a:r>
            <a:r>
              <a:rPr lang="cs-CZ" sz="3200" dirty="0" smtClean="0"/>
              <a:t> </a:t>
            </a:r>
            <a:r>
              <a:rPr lang="cs-CZ" sz="3200" dirty="0" err="1" smtClean="0"/>
              <a:t>speech</a:t>
            </a:r>
            <a:r>
              <a:rPr lang="cs-CZ" sz="3200" dirty="0" smtClean="0"/>
              <a:t> v umění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37092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726005" y="3686477"/>
            <a:ext cx="3787614" cy="1609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/>
              <a:t>„</a:t>
            </a:r>
            <a:r>
              <a:rPr lang="en-US" sz="1400" dirty="0" err="1"/>
              <a:t>Podporujeme</a:t>
            </a:r>
            <a:r>
              <a:rPr lang="en-US" sz="1400" dirty="0"/>
              <a:t> </a:t>
            </a:r>
            <a:r>
              <a:rPr lang="en-US" sz="1400" dirty="0" err="1"/>
              <a:t>naši</a:t>
            </a:r>
            <a:r>
              <a:rPr lang="en-US" sz="1400" dirty="0"/>
              <a:t> </a:t>
            </a:r>
            <a:r>
              <a:rPr lang="en-US" sz="1400" dirty="0" err="1"/>
              <a:t>armádu</a:t>
            </a:r>
            <a:r>
              <a:rPr lang="en-US" sz="1400" dirty="0"/>
              <a:t>, </a:t>
            </a:r>
            <a:r>
              <a:rPr lang="en-US" sz="1400" dirty="0" err="1"/>
              <a:t>která</a:t>
            </a:r>
            <a:r>
              <a:rPr lang="en-US" sz="1400" dirty="0"/>
              <a:t> </a:t>
            </a:r>
            <a:r>
              <a:rPr lang="en-US" sz="1400" dirty="0" err="1"/>
              <a:t>jedná</a:t>
            </a:r>
            <a:r>
              <a:rPr lang="en-US" sz="1400" dirty="0"/>
              <a:t> </a:t>
            </a:r>
            <a:r>
              <a:rPr lang="en-US" sz="1400" dirty="0" err="1"/>
              <a:t>maximálně</a:t>
            </a:r>
            <a:r>
              <a:rPr lang="en-US" sz="1400" dirty="0"/>
              <a:t> </a:t>
            </a:r>
            <a:r>
              <a:rPr lang="en-US" sz="1400" dirty="0" err="1"/>
              <a:t>jasně</a:t>
            </a:r>
            <a:r>
              <a:rPr lang="en-US" sz="1400" dirty="0"/>
              <a:t>, </a:t>
            </a:r>
            <a:r>
              <a:rPr lang="en-US" sz="1400" dirty="0" err="1"/>
              <a:t>profesionálně</a:t>
            </a:r>
            <a:r>
              <a:rPr lang="en-US" sz="1400" dirty="0"/>
              <a:t> a </a:t>
            </a:r>
            <a:r>
              <a:rPr lang="en-US" sz="1400" dirty="0" err="1"/>
              <a:t>obětavě</a:t>
            </a:r>
            <a:r>
              <a:rPr lang="cs-CZ" sz="1400" dirty="0"/>
              <a:t>.“</a:t>
            </a:r>
            <a:br>
              <a:rPr lang="cs-CZ" sz="1400" dirty="0"/>
            </a:br>
            <a:r>
              <a:rPr lang="cs-CZ" sz="1400" dirty="0"/>
              <a:t/>
            </a:r>
            <a:br>
              <a:rPr lang="cs-CZ" sz="1400" dirty="0"/>
            </a:br>
            <a:r>
              <a:rPr lang="cs-CZ" sz="1400" i="1" dirty="0"/>
              <a:t>Otevřený dopis účastníků mezinárodního literárního festivalu Hvězdy nad Donbasem</a:t>
            </a:r>
            <a:r>
              <a:rPr lang="cs-CZ" sz="1400" dirty="0"/>
              <a:t>, 28. února 2022</a:t>
            </a:r>
            <a:endParaRPr lang="cs-CZ" sz="1350" dirty="0">
              <a:latin typeface="+mj-lt"/>
            </a:endParaRPr>
          </a:p>
        </p:txBody>
      </p:sp>
      <p:pic>
        <p:nvPicPr>
          <p:cNvPr id="5" name="Picture 2" descr="https://upload.wikimedia.org/wikipedia/commons/7/7f/Lukianenko%2C_Serg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5" y="1399161"/>
            <a:ext cx="336232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701758" y="567890"/>
            <a:ext cx="4093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Hate</a:t>
            </a:r>
            <a:r>
              <a:rPr lang="cs-CZ" sz="3200" dirty="0" smtClean="0"/>
              <a:t> </a:t>
            </a:r>
            <a:r>
              <a:rPr lang="cs-CZ" sz="3200" dirty="0" err="1" smtClean="0"/>
              <a:t>speech</a:t>
            </a:r>
            <a:r>
              <a:rPr lang="cs-CZ" sz="3200" dirty="0" smtClean="0"/>
              <a:t> v umění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937195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701758" y="567890"/>
            <a:ext cx="4093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Hate</a:t>
            </a:r>
            <a:r>
              <a:rPr lang="cs-CZ" sz="3200" dirty="0" smtClean="0"/>
              <a:t> </a:t>
            </a:r>
            <a:r>
              <a:rPr lang="cs-CZ" sz="3200" dirty="0" err="1" smtClean="0"/>
              <a:t>speech</a:t>
            </a:r>
            <a:r>
              <a:rPr lang="cs-CZ" sz="3200" dirty="0" smtClean="0"/>
              <a:t> v umění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269910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6492" y="2036516"/>
            <a:ext cx="6759104" cy="32635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900" dirty="0"/>
              <a:t>Publikace ve významném nakladatelství </a:t>
            </a:r>
          </a:p>
          <a:p>
            <a:pPr marL="0" indent="0" algn="just">
              <a:buNone/>
            </a:pPr>
            <a:r>
              <a:rPr lang="cs-CZ" sz="1900" dirty="0"/>
              <a:t>je formou veřejného uznání autora. Může vést k:</a:t>
            </a:r>
          </a:p>
          <a:p>
            <a:pPr marL="0" indent="0" algn="just">
              <a:buNone/>
            </a:pPr>
            <a:endParaRPr lang="cs-CZ" sz="1900" dirty="0"/>
          </a:p>
          <a:p>
            <a:pPr marL="0" indent="0" algn="just">
              <a:buNone/>
            </a:pPr>
            <a:r>
              <a:rPr lang="cs-CZ" sz="1900" dirty="0"/>
              <a:t>1</a:t>
            </a:r>
            <a:r>
              <a:rPr lang="cs-CZ" sz="1900" dirty="0" smtClean="0"/>
              <a:t>. bagatelizaci </a:t>
            </a:r>
            <a:r>
              <a:rPr lang="cs-CZ" sz="1900" dirty="0"/>
              <a:t>výroků </a:t>
            </a:r>
            <a:r>
              <a:rPr lang="cs-CZ" sz="1900" dirty="0" smtClean="0"/>
              <a:t>autora</a:t>
            </a:r>
            <a:endParaRPr lang="cs-CZ" sz="1900" dirty="0"/>
          </a:p>
          <a:p>
            <a:pPr marL="0" indent="0" algn="just">
              <a:buNone/>
            </a:pPr>
            <a:r>
              <a:rPr lang="cs-CZ" sz="1900" dirty="0" smtClean="0"/>
              <a:t>2. jejich </a:t>
            </a:r>
            <a:r>
              <a:rPr lang="cs-CZ" sz="1900" dirty="0"/>
              <a:t>tolerování </a:t>
            </a:r>
          </a:p>
          <a:p>
            <a:pPr marL="0" indent="0" algn="just">
              <a:buNone/>
            </a:pPr>
            <a:r>
              <a:rPr lang="cs-CZ" sz="1900" dirty="0" smtClean="0"/>
              <a:t>3. posílení </a:t>
            </a:r>
            <a:r>
              <a:rPr lang="cs-CZ" sz="1900" dirty="0"/>
              <a:t>pozice autora jako důvěryhodné ilokuční </a:t>
            </a:r>
            <a:r>
              <a:rPr lang="cs-CZ" sz="1900" dirty="0" smtClean="0"/>
              <a:t>autority </a:t>
            </a:r>
            <a:endParaRPr lang="cs-CZ" sz="1900" dirty="0"/>
          </a:p>
          <a:p>
            <a:pPr marL="257175" indent="-257175" algn="just">
              <a:buAutoNum type="arabicParenR"/>
            </a:pPr>
            <a:endParaRPr lang="cs-CZ" sz="1900" dirty="0"/>
          </a:p>
          <a:p>
            <a:pPr marL="257175" indent="-257175" algn="just">
              <a:buAutoNum type="arabicParenR"/>
            </a:pPr>
            <a:endParaRPr lang="cs-CZ" sz="1900" dirty="0"/>
          </a:p>
          <a:p>
            <a:pPr marL="257175" indent="-257175" algn="just">
              <a:buAutoNum type="arabicParenR"/>
            </a:pPr>
            <a:endParaRPr lang="cs-CZ" sz="1900" dirty="0"/>
          </a:p>
          <a:p>
            <a:pPr marL="0" indent="0" algn="just">
              <a:buNone/>
            </a:pPr>
            <a:endParaRPr lang="cs-CZ" sz="1900" dirty="0"/>
          </a:p>
          <a:p>
            <a:pPr marL="0" indent="0" algn="just">
              <a:buNone/>
            </a:pPr>
            <a:endParaRPr lang="cs-CZ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701758" y="567890"/>
            <a:ext cx="4093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Hate</a:t>
            </a:r>
            <a:r>
              <a:rPr lang="cs-CZ" sz="3200" dirty="0" smtClean="0"/>
              <a:t> </a:t>
            </a:r>
            <a:r>
              <a:rPr lang="cs-CZ" sz="3200" dirty="0" err="1" smtClean="0"/>
              <a:t>speech</a:t>
            </a:r>
            <a:r>
              <a:rPr lang="cs-CZ" sz="3200" dirty="0" smtClean="0"/>
              <a:t> v umění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529006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77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400" dirty="0" smtClean="0">
                <a:latin typeface="Arial" charset="0"/>
              </a:rPr>
              <a:t>Zločiny z nenávisti (</a:t>
            </a:r>
            <a:r>
              <a:rPr lang="cs-CZ" sz="2400" dirty="0" err="1" smtClean="0">
                <a:latin typeface="Arial" charset="0"/>
              </a:rPr>
              <a:t>Hate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Crimes</a:t>
            </a:r>
            <a:r>
              <a:rPr lang="cs-CZ" sz="2400" dirty="0" smtClean="0">
                <a:latin typeface="Arial" charset="0"/>
              </a:rPr>
              <a:t>)</a:t>
            </a:r>
            <a:endParaRPr lang="en-US" sz="24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1806" y="7127815"/>
            <a:ext cx="3741116" cy="1195584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>
              <a:ea typeface="+mn-ea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144752" y="561563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Matthew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Shepard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 (1976 </a:t>
            </a:r>
            <a:r>
              <a:rPr lang="en-AE" sz="1800" dirty="0" smtClean="0">
                <a:solidFill>
                  <a:schemeClr val="tx1"/>
                </a:solidFill>
                <a:latin typeface="+mn-lt"/>
              </a:rPr>
              <a:t>–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 1998)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386" name="Picture 2" descr="Matthew Shepard Will Be Buried Alongside Heads of State at Washington  National Cathedral | them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058" y="1578356"/>
            <a:ext cx="5455084" cy="363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61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78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400" dirty="0" smtClean="0">
                <a:latin typeface="Arial" charset="0"/>
              </a:rPr>
              <a:t>Zločiny z nenávisti (</a:t>
            </a:r>
            <a:r>
              <a:rPr lang="cs-CZ" sz="2400" dirty="0" err="1" smtClean="0">
                <a:latin typeface="Arial" charset="0"/>
              </a:rPr>
              <a:t>Hate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Crimes</a:t>
            </a:r>
            <a:r>
              <a:rPr lang="cs-CZ" sz="2400" dirty="0" smtClean="0">
                <a:latin typeface="Arial" charset="0"/>
              </a:rPr>
              <a:t>)</a:t>
            </a:r>
            <a:endParaRPr lang="en-US" sz="24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1806" y="7127815"/>
            <a:ext cx="3741116" cy="1195584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>
              <a:ea typeface="+mn-ea"/>
              <a:cs typeface="+mn-cs"/>
            </a:endParaRPr>
          </a:p>
        </p:txBody>
      </p:sp>
      <p:pic>
        <p:nvPicPr>
          <p:cNvPr id="6146" name="Picture 2" descr="mckhenders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44" y="1511166"/>
            <a:ext cx="3762155" cy="382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46416" y="5540514"/>
            <a:ext cx="4589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Henderson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Aaron McKinney</a:t>
            </a:r>
            <a:r>
              <a:rPr lang="cs-CZ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cs-CZ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soudní přelíčení 1999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70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79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400" dirty="0" smtClean="0">
                <a:latin typeface="Arial" charset="0"/>
              </a:rPr>
              <a:t>Zločiny z nenávisti (</a:t>
            </a:r>
            <a:r>
              <a:rPr lang="cs-CZ" sz="2400" dirty="0" err="1" smtClean="0">
                <a:latin typeface="Arial" charset="0"/>
              </a:rPr>
              <a:t>Hate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Crimes</a:t>
            </a:r>
            <a:r>
              <a:rPr lang="cs-CZ" sz="2400" dirty="0" smtClean="0">
                <a:latin typeface="Arial" charset="0"/>
              </a:rPr>
              <a:t>)</a:t>
            </a:r>
            <a:endParaRPr lang="en-US" sz="2400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1806" y="7127815"/>
            <a:ext cx="3741116" cy="1195584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>
              <a:ea typeface="+mn-ea"/>
              <a:cs typeface="+mn-cs"/>
            </a:endParaRPr>
          </a:p>
        </p:txBody>
      </p:sp>
      <p:pic>
        <p:nvPicPr>
          <p:cNvPr id="1026" name="Picture 2" descr="File:Matthew Shepard and James Byrd, Jr. Hate Crimes Prevention Act.jpg -  Wikimedia Common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41" y="1627197"/>
            <a:ext cx="4709161" cy="314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364" y="5046137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Matthew Shepard and James Byrd, Jr. </a:t>
            </a:r>
            <a:endParaRPr lang="cs-CZ" sz="18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Hate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Crimes Prevention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Act</a:t>
            </a:r>
            <a:r>
              <a:rPr lang="cs-CZ" sz="1800" dirty="0" smtClean="0">
                <a:solidFill>
                  <a:schemeClr val="tx1"/>
                </a:solidFill>
                <a:latin typeface="+mn-lt"/>
              </a:rPr>
              <a:t> (2009)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442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8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>
                <a:latin typeface="Arial" charset="0"/>
              </a:rPr>
              <a:t>kumulativní efekt</a:t>
            </a:r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591" y="5887768"/>
            <a:ext cx="9006018" cy="4076766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err="1" smtClean="0"/>
              <a:t>Facebook</a:t>
            </a:r>
            <a:r>
              <a:rPr lang="cs-CZ" sz="2000" dirty="0" smtClean="0"/>
              <a:t>: počet smazaných příspěvků </a:t>
            </a: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r>
              <a:rPr lang="cs-CZ" sz="2000" dirty="0" smtClean="0"/>
              <a:t>zahrnujících </a:t>
            </a:r>
            <a:r>
              <a:rPr lang="cs-CZ" sz="2000" dirty="0" err="1" smtClean="0"/>
              <a:t>hate</a:t>
            </a:r>
            <a:r>
              <a:rPr lang="cs-CZ" sz="2000" dirty="0" smtClean="0"/>
              <a:t> </a:t>
            </a:r>
            <a:r>
              <a:rPr lang="cs-CZ" sz="2000" dirty="0" err="1" smtClean="0"/>
              <a:t>speech</a:t>
            </a:r>
            <a:r>
              <a:rPr lang="cs-CZ" sz="2000" dirty="0" smtClean="0"/>
              <a:t> (2017</a:t>
            </a:r>
            <a:r>
              <a:rPr lang="en-AE" sz="2000" dirty="0" smtClean="0"/>
              <a:t>–</a:t>
            </a:r>
            <a:r>
              <a:rPr lang="cs-CZ" sz="2000" dirty="0" smtClean="0"/>
              <a:t>2022)</a:t>
            </a:r>
            <a:endParaRPr lang="en-US" sz="2000" dirty="0" smtClean="0"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7" y="1273213"/>
            <a:ext cx="7883091" cy="44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4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fld id="{9E28E81A-AA52-C94C-9B7A-92DA7AC387BD}" type="slidenum">
              <a:rPr lang="en-US" sz="1000">
                <a:solidFill>
                  <a:schemeClr val="tx1"/>
                </a:solidFill>
                <a:latin typeface="Arial" charset="0"/>
              </a:rPr>
              <a:pPr eaLnBrk="1" hangingPunct="1"/>
              <a:t>9</a:t>
            </a:fld>
            <a:endParaRPr 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5416" y="5274120"/>
            <a:ext cx="7748588" cy="48006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</p:txBody>
      </p:sp>
      <p:pic>
        <p:nvPicPr>
          <p:cNvPr id="8" name="Obrázek 7" descr="I've never had a lot of friends, and I'm finally realizing that it's  totally okay | HelloGiggles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1778167"/>
            <a:ext cx="5760720" cy="3821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269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17141</TotalTime>
  <Words>1353</Words>
  <Application>Microsoft Office PowerPoint</Application>
  <PresentationFormat>Předvádění na obrazovce (4:3)</PresentationFormat>
  <Paragraphs>360</Paragraphs>
  <Slides>79</Slides>
  <Notes>65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79</vt:i4>
      </vt:variant>
    </vt:vector>
  </HeadingPairs>
  <TitlesOfParts>
    <vt:vector size="92" baseType="lpstr">
      <vt:lpstr>ＭＳ Ｐゴシック</vt:lpstr>
      <vt:lpstr>Arial</vt:lpstr>
      <vt:lpstr>Arial Unicode MS</vt:lpstr>
      <vt:lpstr>Calibri</vt:lpstr>
      <vt:lpstr>Calibri Light</vt:lpstr>
      <vt:lpstr>Helvetica</vt:lpstr>
      <vt:lpstr>Times New Roman</vt:lpstr>
      <vt:lpstr>Wingdings</vt:lpstr>
      <vt:lpstr>Layers</vt:lpstr>
      <vt:lpstr>Custom Design</vt:lpstr>
      <vt:lpstr>1_Custom Design</vt:lpstr>
      <vt:lpstr>2_Custom Design</vt:lpstr>
      <vt:lpstr>Vlastní návrh</vt:lpstr>
      <vt:lpstr>Prezentace aplikace PowerPoint</vt:lpstr>
      <vt:lpstr>Neuchopitelná hate speech?</vt:lpstr>
      <vt:lpstr>Prezentace aplikace PowerPoint</vt:lpstr>
      <vt:lpstr>Prezentace aplikace PowerPoint</vt:lpstr>
      <vt:lpstr>Nenávistné projevy: statistika</vt:lpstr>
      <vt:lpstr>kumulativní efekt</vt:lpstr>
      <vt:lpstr>kumulativní efekt</vt:lpstr>
      <vt:lpstr>kumulativní efekt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šikana X hate speech</vt:lpstr>
      <vt:lpstr>šikana – hate speech</vt:lpstr>
      <vt:lpstr>Jak poznáme hate speech?</vt:lpstr>
      <vt:lpstr>Hate speech jako výraz nenávisti?</vt:lpstr>
      <vt:lpstr>Hate speech jako výraz nenávisti?</vt:lpstr>
      <vt:lpstr>Hate speech jako výraz nenávisti?</vt:lpstr>
      <vt:lpstr>represe</vt:lpstr>
      <vt:lpstr>Nenávistné projevy:  kontextová závislost obsahu</vt:lpstr>
      <vt:lpstr>Nenávistné projevy:  kontextová závislost obsahu</vt:lpstr>
      <vt:lpstr>Hate speech a fake news</vt:lpstr>
      <vt:lpstr>Hate speech – Fake news</vt:lpstr>
      <vt:lpstr>Hate speech – Fake news</vt:lpstr>
      <vt:lpstr>prevence: dezinformace </vt:lpstr>
      <vt:lpstr>systém hodnot?</vt:lpstr>
      <vt:lpstr>Svoboda slova</vt:lpstr>
      <vt:lpstr>Rovnost všech</vt:lpstr>
      <vt:lpstr>Svoboda slova</vt:lpstr>
      <vt:lpstr>Listina základních práv a svobod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Dilema</vt:lpstr>
      <vt:lpstr>Dilema</vt:lpstr>
      <vt:lpstr>rizika spojená s omezováním  a neomezováním hate speech</vt:lpstr>
      <vt:lpstr>Rizika spojená s šířením HS</vt:lpstr>
      <vt:lpstr>rizika spojená s šířením HS: perlokuce</vt:lpstr>
      <vt:lpstr>rizika spojená s šířením HS: perlokuce</vt:lpstr>
      <vt:lpstr>rizika spojená s šířením HS: ilokuce</vt:lpstr>
      <vt:lpstr>rizika spojená s šířením HS: ilokuce</vt:lpstr>
      <vt:lpstr>rizika spojená s šířením HS: ilokuce</vt:lpstr>
      <vt:lpstr>Více, ne méně řeči</vt:lpstr>
      <vt:lpstr>Prezentace aplikace PowerPoint</vt:lpstr>
      <vt:lpstr>Rizika spojená s omezováním  svobody slova</vt:lpstr>
      <vt:lpstr>Prezentace aplikace PowerPoint</vt:lpstr>
      <vt:lpstr>Prezentace aplikace PowerPoint</vt:lpstr>
      <vt:lpstr>Rizika spojená s omezováním  svobody slova</vt:lpstr>
      <vt:lpstr>Prezentace aplikace PowerPoint</vt:lpstr>
      <vt:lpstr>Rizika spojená s omezováním  svobody slova</vt:lpstr>
      <vt:lpstr>Prezentace aplikace PowerPoint</vt:lpstr>
      <vt:lpstr>Rizika spojená s omezováním  svobody slova</vt:lpstr>
      <vt:lpstr>Prezentace aplikace PowerPoint</vt:lpstr>
      <vt:lpstr>Rizika spojená s omezováním  svobody slova</vt:lpstr>
      <vt:lpstr>Prezentace aplikace PowerPoint</vt:lpstr>
      <vt:lpstr>Prezentace aplikace PowerPoint</vt:lpstr>
      <vt:lpstr>Prezentace aplikace PowerPoint</vt:lpstr>
      <vt:lpstr>Prezentace aplikace PowerPoint</vt:lpstr>
      <vt:lpstr>Hate speech: otázka lidských práv?</vt:lpstr>
      <vt:lpstr>Hate speech: otázka lidských práv?</vt:lpstr>
      <vt:lpstr>prevence: korektnost X vědomí rizik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Zločiny z nenávisti (Hate Crimes)</vt:lpstr>
      <vt:lpstr>Zločiny z nenávisti (Hate Crimes)</vt:lpstr>
      <vt:lpstr>Zločiny z nenávisti (Hate Crimes)</vt:lpstr>
    </vt:vector>
  </TitlesOfParts>
  <Company>Rutgers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Moral Psychology Seminar</dc:title>
  <dc:creator>Stephen Stich</dc:creator>
  <cp:lastModifiedBy>Tomas Koblizek</cp:lastModifiedBy>
  <cp:revision>1779</cp:revision>
  <dcterms:created xsi:type="dcterms:W3CDTF">2004-12-26T23:12:05Z</dcterms:created>
  <dcterms:modified xsi:type="dcterms:W3CDTF">2022-07-13T19:52:03Z</dcterms:modified>
</cp:coreProperties>
</file>