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2KK5edoA/LgOI6QX9IPz6uVzM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f0689b0e5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2f0689b0e51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g2f0689b0e51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f0689b0e5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2f0689b0e51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2f0689b0e51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f0689b0e51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2f0689b0e51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2f0689b0e51_0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f0689b0e5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2f0689b0e51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2f0689b0e51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f0689b0e5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2f0689b0e51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2f0689b0e51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f0689b0e5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g2f0689b0e51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2f0689b0e51_0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f0689b0e5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f0689b0e51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f0689b0e51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f0689b0e51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f0689b0e51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2f0689b0e51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f0689b0e51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f0689b0e51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2f0689b0e51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f0689b0e51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f0689b0e51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2f0689b0e51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eeb6d4048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2eeb6d4048d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g2eeb6d4048d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f0689b0e51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f0689b0e51_0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2f0689b0e51_0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0689b0e51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f0689b0e51_0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2f0689b0e51_0_1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0689b0e51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f0689b0e51_0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f0689b0e51_0_1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f0689b0e51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f0689b0e51_0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2f0689b0e51_0_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f0689b0e51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f0689b0e51_0_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2f0689b0e51_0_2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f0689b0e51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f0689b0e51_0_2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2f0689b0e51_0_2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f15dbf709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f15dbf7090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2f15dbf7090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f15dbf70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f15dbf709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2f15dbf709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f15dbf709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f15dbf7090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2f15dbf7090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f15dbf709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f15dbf7090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2f15dbf7090_0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f0689b0e5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g2f0689b0e51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g2f0689b0e51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f15dbf709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f15dbf7090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2f15dbf7090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f15dbf709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f15dbf7090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2f15dbf7090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f1d22719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f1d22719b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2f1d22719b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f1d22719b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f1d22719bd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2f1d22719bd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f0689b0e5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2f0689b0e51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g2f0689b0e51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f0689b0e5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2f0689b0e51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g2f0689b0e51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0689b0e5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2f0689b0e51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2f0689b0e51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f0689b0e5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2f0689b0e51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g2f0689b0e51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f0689b0e5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2f0689b0e51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g2f0689b0e51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f0689b0e51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2f0689b0e51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g2f0689b0e51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7"/>
          <p:cNvSpPr txBox="1">
            <a:spLocks noGrp="1"/>
          </p:cNvSpPr>
          <p:nvPr>
            <p:ph type="ctrTitle"/>
          </p:nvPr>
        </p:nvSpPr>
        <p:spPr>
          <a:xfrm>
            <a:off x="6310904" y="2064524"/>
            <a:ext cx="5266008" cy="203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3E19"/>
              </a:buClr>
              <a:buSzPts val="4800"/>
              <a:buFont typeface="Calibri"/>
              <a:buNone/>
              <a:defRPr sz="4800" b="1" i="0" u="none" strike="noStrike" cap="none">
                <a:solidFill>
                  <a:srgbClr val="E13E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subTitle" idx="1"/>
          </p:nvPr>
        </p:nvSpPr>
        <p:spPr>
          <a:xfrm>
            <a:off x="6310903" y="3758772"/>
            <a:ext cx="5631766" cy="83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3E1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13E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7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 rot="10800000">
            <a:off x="5537183" y="2209593"/>
            <a:ext cx="520700" cy="13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1604" y="758237"/>
            <a:ext cx="3810000" cy="50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1139301" y="457200"/>
            <a:ext cx="3632724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2"/>
          </p:nvPr>
        </p:nvSpPr>
        <p:spPr>
          <a:xfrm>
            <a:off x="1139301" y="2057400"/>
            <a:ext cx="3632724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1135626" y="365125"/>
            <a:ext cx="102181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 rot="5400000">
            <a:off x="4288819" y="-1327569"/>
            <a:ext cx="3911787" cy="102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 rot="5400000">
            <a:off x="1949981" y="-445556"/>
            <a:ext cx="5811838" cy="743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subTitle" idx="1"/>
          </p:nvPr>
        </p:nvSpPr>
        <p:spPr>
          <a:xfrm>
            <a:off x="3979340" y="2268886"/>
            <a:ext cx="3119549" cy="2185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3E1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13E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Google Shape;17;p10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7179171" y="2971007"/>
            <a:ext cx="325037" cy="84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0855" y="2851655"/>
            <a:ext cx="1117600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1139301" y="457200"/>
            <a:ext cx="3632724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1139301" y="2057400"/>
            <a:ext cx="3632724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10737624" y="177995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1135626" y="365125"/>
            <a:ext cx="102181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1135626" y="1825625"/>
            <a:ext cx="10218174" cy="391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1139300" y="1709738"/>
            <a:ext cx="10208149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1"/>
          </p:nvPr>
        </p:nvSpPr>
        <p:spPr>
          <a:xfrm>
            <a:off x="1139300" y="4589463"/>
            <a:ext cx="102081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1135626" y="365125"/>
            <a:ext cx="102181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1135626" y="1844675"/>
            <a:ext cx="504640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2"/>
          </p:nvPr>
        </p:nvSpPr>
        <p:spPr>
          <a:xfrm>
            <a:off x="6307394" y="1825625"/>
            <a:ext cx="504640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139300" y="365125"/>
            <a:ext cx="102160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1139300" y="1685926"/>
            <a:ext cx="499468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2"/>
          </p:nvPr>
        </p:nvSpPr>
        <p:spPr>
          <a:xfrm>
            <a:off x="1139300" y="2509838"/>
            <a:ext cx="4994685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3"/>
          </p:nvPr>
        </p:nvSpPr>
        <p:spPr>
          <a:xfrm>
            <a:off x="6360702" y="2509838"/>
            <a:ext cx="4994685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4"/>
          </p:nvPr>
        </p:nvSpPr>
        <p:spPr>
          <a:xfrm>
            <a:off x="6369475" y="1685926"/>
            <a:ext cx="499468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1135626" y="365125"/>
            <a:ext cx="102181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135626" y="365125"/>
            <a:ext cx="102181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E23D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135626" y="1825625"/>
            <a:ext cx="10218174" cy="391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dt" idx="10"/>
          </p:nvPr>
        </p:nvSpPr>
        <p:spPr>
          <a:xfrm>
            <a:off x="282816" y="61971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0334" y="260397"/>
            <a:ext cx="642882" cy="81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8"/>
          <p:cNvPicPr preferRelativeResize="0"/>
          <p:nvPr/>
        </p:nvPicPr>
        <p:blipFill rotWithShape="1">
          <a:blip r:embed="rId14">
            <a:alphaModFix amt="35000"/>
          </a:blip>
          <a:srcRect/>
          <a:stretch/>
        </p:blipFill>
        <p:spPr>
          <a:xfrm>
            <a:off x="11308773" y="6141789"/>
            <a:ext cx="454121" cy="4541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esk.cz/clanek/celebrity-serialy-filmy-kino-a-tv/678338/podcast-vymena-manzelek-zostuzuje-chudobu-divaci-se-diky-ni-citi-jako-vitezove-rika-sociolozka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ocialniprace.cz/aktualne/chudoba-tema-o-kterem-se-nemluvi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rad.cz/cs/prezident-cr/soucasny-prezident-cr/manzelka-prezidenta-ceske-republiky-1/aktivity-manzelky-prezidenta-republiky/slavnostni-predavani-cen-ozveny-chudoby-2024-17930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apncr.org/co-nejcasteji-vede-k-chudobe" TargetMode="External"/><Relationship Id="rId5" Type="http://schemas.openxmlformats.org/officeDocument/2006/relationships/hyperlink" Target="https://www.dokrevue.cz/clanky/moralni-kultura-reality-televize-a-classploatation" TargetMode="External"/><Relationship Id="rId4" Type="http://schemas.openxmlformats.org/officeDocument/2006/relationships/hyperlink" Target="https://www.idnes.cz/onadnes/vztahy/jana-rezkova-reziserka-vymena-manzelek-reality-show.A230621_165619_ona-vztahy_kori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>
            <a:spLocks noGrp="1"/>
          </p:cNvSpPr>
          <p:nvPr>
            <p:ph type="ctrTitle"/>
          </p:nvPr>
        </p:nvSpPr>
        <p:spPr>
          <a:xfrm>
            <a:off x="6257100" y="1472251"/>
            <a:ext cx="5265900" cy="20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4800"/>
              <a:buFont typeface="Calibri"/>
              <a:buNone/>
            </a:pPr>
            <a:r>
              <a:rPr lang="en-US" sz="4500">
                <a:solidFill>
                  <a:srgbClr val="E23D19"/>
                </a:solidFill>
              </a:rPr>
              <a:t>Zobrazování chudoby v médiích 2 - televizní pořady</a:t>
            </a:r>
            <a:endParaRPr sz="4500"/>
          </a:p>
        </p:txBody>
      </p:sp>
      <p:sp>
        <p:nvSpPr>
          <p:cNvPr id="101" name="Google Shape;101;p1"/>
          <p:cNvSpPr txBox="1">
            <a:spLocks noGrp="1"/>
          </p:cNvSpPr>
          <p:nvPr>
            <p:ph type="subTitle" idx="1"/>
          </p:nvPr>
        </p:nvSpPr>
        <p:spPr>
          <a:xfrm>
            <a:off x="6292975" y="3560250"/>
            <a:ext cx="5631900" cy="12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2400"/>
              <a:buFont typeface="Arial"/>
              <a:buNone/>
            </a:pPr>
            <a:r>
              <a:rPr lang="en-US">
                <a:solidFill>
                  <a:srgbClr val="E23D19"/>
                </a:solidFill>
              </a:rPr>
              <a:t>Výměna manželek, Prostřeno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23D19"/>
              </a:buClr>
              <a:buSzPts val="2400"/>
              <a:buFont typeface="Arial"/>
              <a:buNone/>
            </a:pPr>
            <a:r>
              <a:rPr lang="en-US">
                <a:solidFill>
                  <a:srgbClr val="E23D19"/>
                </a:solidFill>
              </a:rPr>
              <a:t>Irena Eibenová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23D19"/>
              </a:buClr>
              <a:buSzPts val="2400"/>
              <a:buFont typeface="Arial"/>
              <a:buNone/>
            </a:pPr>
            <a:r>
              <a:rPr lang="en-US">
                <a:solidFill>
                  <a:srgbClr val="E23D19"/>
                </a:solidFill>
              </a:rPr>
              <a:t>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f0689b0e51_0_41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182" name="Google Shape;182;g2f0689b0e51_0_41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3. </a:t>
            </a:r>
            <a:r>
              <a:rPr lang="en-US" sz="2400"/>
              <a:t>Hasiči hasí požáry.</a:t>
            </a:r>
            <a:endParaRPr sz="2400"/>
          </a:p>
        </p:txBody>
      </p:sp>
      <p:sp>
        <p:nvSpPr>
          <p:cNvPr id="183" name="Google Shape;183;g2f0689b0e51_0_41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84" name="Google Shape;184;g2f0689b0e51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f0689b0e51_0_67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191" name="Google Shape;191;g2f0689b0e51_0_67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Čas na uhodnutí a zapsání třetí věty.</a:t>
            </a:r>
            <a:endParaRPr sz="2000"/>
          </a:p>
        </p:txBody>
      </p:sp>
      <p:sp>
        <p:nvSpPr>
          <p:cNvPr id="192" name="Google Shape;192;g2f0689b0e51_0_67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93" name="Google Shape;193;g2f0689b0e51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f0689b0e51_0_108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200" name="Google Shape;200;g2f0689b0e51_0_108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Připraví se číslo čtyři a zbytek skupiny se nedívá.</a:t>
            </a:r>
            <a:endParaRPr sz="2000"/>
          </a:p>
        </p:txBody>
      </p:sp>
      <p:sp>
        <p:nvSpPr>
          <p:cNvPr id="201" name="Google Shape;201;g2f0689b0e51_0_108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02" name="Google Shape;202;g2f0689b0e51_0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f0689b0e51_0_59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209" name="Google Shape;209;g2f0689b0e51_0_59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4. </a:t>
            </a:r>
            <a:r>
              <a:rPr lang="en-US" sz="2400"/>
              <a:t>Moře je špinavé.</a:t>
            </a:r>
            <a:endParaRPr sz="2400"/>
          </a:p>
        </p:txBody>
      </p:sp>
      <p:sp>
        <p:nvSpPr>
          <p:cNvPr id="210" name="Google Shape;210;g2f0689b0e51_0_59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11" name="Google Shape;211;g2f0689b0e51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0689b0e51_0_75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218" name="Google Shape;218;g2f0689b0e51_0_75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Čas na uhodnutí a zapsání čtvrté věty.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19" name="Google Shape;219;g2f0689b0e51_0_75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20" name="Google Shape;220;g2f0689b0e51_0_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f0689b0e51_0_83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227" name="Google Shape;227;g2f0689b0e51_0_83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Ceny se zvýšily.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Pozor na nebezpečná zvířata.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Hasiči hasí požáry.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Moře je špinavé.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O který stát se jedná?</a:t>
            </a:r>
            <a:endParaRPr sz="2000"/>
          </a:p>
        </p:txBody>
      </p:sp>
      <p:sp>
        <p:nvSpPr>
          <p:cNvPr id="228" name="Google Shape;228;g2f0689b0e51_0_83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29" name="Google Shape;229;g2f0689b0e51_0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f0689b0e51_0_91"/>
          <p:cNvSpPr txBox="1">
            <a:spLocks noGrp="1"/>
          </p:cNvSpPr>
          <p:nvPr>
            <p:ph type="title"/>
          </p:nvPr>
        </p:nvSpPr>
        <p:spPr>
          <a:xfrm>
            <a:off x="1139300" y="457200"/>
            <a:ext cx="10574400" cy="950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Mediální obraz Chorvatska v online prostoru, sezóna 2023</a:t>
            </a:r>
            <a:endParaRPr/>
          </a:p>
        </p:txBody>
      </p:sp>
      <p:sp>
        <p:nvSpPr>
          <p:cNvPr id="236" name="Google Shape;236;g2f0689b0e51_0_91"/>
          <p:cNvSpPr txBox="1">
            <a:spLocks noGrp="1"/>
          </p:cNvSpPr>
          <p:nvPr>
            <p:ph type="body" idx="1"/>
          </p:nvPr>
        </p:nvSpPr>
        <p:spPr>
          <a:xfrm>
            <a:off x="1139301" y="2057400"/>
            <a:ext cx="3632700" cy="38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f0689b0e51_0_91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38" name="Google Shape;238;g2f0689b0e51_0_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150" y="1768301"/>
            <a:ext cx="9196727" cy="361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f0689b0e51_0_116"/>
          <p:cNvSpPr txBox="1">
            <a:spLocks noGrp="1"/>
          </p:cNvSpPr>
          <p:nvPr>
            <p:ph type="title"/>
          </p:nvPr>
        </p:nvSpPr>
        <p:spPr>
          <a:xfrm>
            <a:off x="1139300" y="457200"/>
            <a:ext cx="10574400" cy="950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Chorvatsko je drahé, červenec 2023</a:t>
            </a:r>
            <a:endParaRPr/>
          </a:p>
        </p:txBody>
      </p:sp>
      <p:sp>
        <p:nvSpPr>
          <p:cNvPr id="245" name="Google Shape;245;g2f0689b0e51_0_116"/>
          <p:cNvSpPr txBox="1">
            <a:spLocks noGrp="1"/>
          </p:cNvSpPr>
          <p:nvPr>
            <p:ph type="body" idx="1"/>
          </p:nvPr>
        </p:nvSpPr>
        <p:spPr>
          <a:xfrm>
            <a:off x="1139298" y="2057400"/>
            <a:ext cx="10253100" cy="38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46" name="Google Shape;246;g2f0689b0e51_0_116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47" name="Google Shape;247;g2f0689b0e51_0_116"/>
          <p:cNvPicPr preferRelativeResize="0"/>
          <p:nvPr/>
        </p:nvPicPr>
        <p:blipFill rotWithShape="1">
          <a:blip r:embed="rId3">
            <a:alphaModFix/>
          </a:blip>
          <a:srcRect l="14353" r="12224"/>
          <a:stretch/>
        </p:blipFill>
        <p:spPr>
          <a:xfrm>
            <a:off x="272025" y="1678200"/>
            <a:ext cx="50495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f0689b0e51_0_116"/>
          <p:cNvPicPr preferRelativeResize="0"/>
          <p:nvPr/>
        </p:nvPicPr>
        <p:blipFill rotWithShape="1">
          <a:blip r:embed="rId4">
            <a:alphaModFix/>
          </a:blip>
          <a:srcRect l="28810" t="11785"/>
          <a:stretch/>
        </p:blipFill>
        <p:spPr>
          <a:xfrm>
            <a:off x="5321525" y="1710377"/>
            <a:ext cx="5405450" cy="4629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f0689b0e51_0_128"/>
          <p:cNvSpPr txBox="1">
            <a:spLocks noGrp="1"/>
          </p:cNvSpPr>
          <p:nvPr>
            <p:ph type="title"/>
          </p:nvPr>
        </p:nvSpPr>
        <p:spPr>
          <a:xfrm>
            <a:off x="1139300" y="457200"/>
            <a:ext cx="10574400" cy="950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Chorvatsko hoří, červenec 2023</a:t>
            </a:r>
            <a:endParaRPr/>
          </a:p>
        </p:txBody>
      </p:sp>
      <p:sp>
        <p:nvSpPr>
          <p:cNvPr id="255" name="Google Shape;255;g2f0689b0e51_0_128"/>
          <p:cNvSpPr txBox="1">
            <a:spLocks noGrp="1"/>
          </p:cNvSpPr>
          <p:nvPr>
            <p:ph type="body" idx="1"/>
          </p:nvPr>
        </p:nvSpPr>
        <p:spPr>
          <a:xfrm>
            <a:off x="567475" y="2057400"/>
            <a:ext cx="10824900" cy="450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56" name="Google Shape;256;g2f0689b0e51_0_128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57" name="Google Shape;257;g2f0689b0e51_0_128"/>
          <p:cNvPicPr preferRelativeResize="0"/>
          <p:nvPr/>
        </p:nvPicPr>
        <p:blipFill rotWithShape="1">
          <a:blip r:embed="rId3">
            <a:alphaModFix/>
          </a:blip>
          <a:srcRect l="5105" t="14317" r="19926"/>
          <a:stretch/>
        </p:blipFill>
        <p:spPr>
          <a:xfrm>
            <a:off x="5996050" y="2155450"/>
            <a:ext cx="5155526" cy="30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f0689b0e51_0_128"/>
          <p:cNvPicPr preferRelativeResize="0"/>
          <p:nvPr/>
        </p:nvPicPr>
        <p:blipFill rotWithShape="1">
          <a:blip r:embed="rId4">
            <a:alphaModFix/>
          </a:blip>
          <a:srcRect r="19113"/>
          <a:stretch/>
        </p:blipFill>
        <p:spPr>
          <a:xfrm>
            <a:off x="0" y="1815975"/>
            <a:ext cx="5562425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f0689b0e51_0_141"/>
          <p:cNvSpPr txBox="1">
            <a:spLocks noGrp="1"/>
          </p:cNvSpPr>
          <p:nvPr>
            <p:ph type="title"/>
          </p:nvPr>
        </p:nvSpPr>
        <p:spPr>
          <a:xfrm>
            <a:off x="1139300" y="457200"/>
            <a:ext cx="10574400" cy="950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Chorvatsko je zamořeno jedovatými a nebezpečnými zvířaty na suchu, ve vzduchu i ve vodě, červenec a srpen 2023</a:t>
            </a:r>
            <a:endParaRPr/>
          </a:p>
        </p:txBody>
      </p:sp>
      <p:sp>
        <p:nvSpPr>
          <p:cNvPr id="265" name="Google Shape;265;g2f0689b0e51_0_141"/>
          <p:cNvSpPr txBox="1">
            <a:spLocks noGrp="1"/>
          </p:cNvSpPr>
          <p:nvPr>
            <p:ph type="body" idx="1"/>
          </p:nvPr>
        </p:nvSpPr>
        <p:spPr>
          <a:xfrm>
            <a:off x="762700" y="2073450"/>
            <a:ext cx="10629600" cy="428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66" name="Google Shape;266;g2f0689b0e51_0_141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67" name="Google Shape;267;g2f0689b0e51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673" y="1720550"/>
            <a:ext cx="4186452" cy="401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f0689b0e51_0_141"/>
          <p:cNvPicPr preferRelativeResize="0"/>
          <p:nvPr/>
        </p:nvPicPr>
        <p:blipFill rotWithShape="1">
          <a:blip r:embed="rId4">
            <a:alphaModFix/>
          </a:blip>
          <a:srcRect l="7086" r="24899"/>
          <a:stretch/>
        </p:blipFill>
        <p:spPr>
          <a:xfrm>
            <a:off x="7377675" y="1623750"/>
            <a:ext cx="4336025" cy="40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f0689b0e51_0_141"/>
          <p:cNvPicPr preferRelativeResize="0"/>
          <p:nvPr/>
        </p:nvPicPr>
        <p:blipFill rotWithShape="1">
          <a:blip r:embed="rId5">
            <a:alphaModFix/>
          </a:blip>
          <a:srcRect b="49604"/>
          <a:stretch/>
        </p:blipFill>
        <p:spPr>
          <a:xfrm>
            <a:off x="4043400" y="3293825"/>
            <a:ext cx="4476999" cy="15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eb6d4048d_0_70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108" name="Google Shape;108;g2eeb6d4048d_0_70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200" b="1"/>
              <a:t>Otázka: Ukazuje dokumentarista realitu, nebo realitu výběrem toho, co ukáže, vytváří?</a:t>
            </a:r>
            <a:endParaRPr sz="22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sp>
        <p:nvSpPr>
          <p:cNvPr id="109" name="Google Shape;109;g2eeb6d4048d_0_70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10" name="Google Shape;110;g2eeb6d4048d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0350" y="4387025"/>
            <a:ext cx="3533375" cy="197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eeb6d4048d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9963" y="2147738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eeb6d4048d_0_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7175" y="2446875"/>
            <a:ext cx="5233876" cy="403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f0689b0e51_0_154"/>
          <p:cNvSpPr txBox="1">
            <a:spLocks noGrp="1"/>
          </p:cNvSpPr>
          <p:nvPr>
            <p:ph type="title"/>
          </p:nvPr>
        </p:nvSpPr>
        <p:spPr>
          <a:xfrm>
            <a:off x="1139300" y="457200"/>
            <a:ext cx="10574400" cy="950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 Chorvatsku útočí želvy, srpen 2023</a:t>
            </a:r>
            <a:endParaRPr/>
          </a:p>
        </p:txBody>
      </p:sp>
      <p:sp>
        <p:nvSpPr>
          <p:cNvPr id="276" name="Google Shape;276;g2f0689b0e51_0_154"/>
          <p:cNvSpPr txBox="1">
            <a:spLocks noGrp="1"/>
          </p:cNvSpPr>
          <p:nvPr>
            <p:ph type="body" idx="1"/>
          </p:nvPr>
        </p:nvSpPr>
        <p:spPr>
          <a:xfrm>
            <a:off x="1139300" y="2057400"/>
            <a:ext cx="10253100" cy="452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77" name="Google Shape;277;g2f0689b0e51_0_154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78" name="Google Shape;278;g2f0689b0e51_0_154"/>
          <p:cNvPicPr preferRelativeResize="0"/>
          <p:nvPr/>
        </p:nvPicPr>
        <p:blipFill rotWithShape="1">
          <a:blip r:embed="rId3">
            <a:alphaModFix/>
          </a:blip>
          <a:srcRect r="22033"/>
          <a:stretch/>
        </p:blipFill>
        <p:spPr>
          <a:xfrm>
            <a:off x="866925" y="1761350"/>
            <a:ext cx="4494925" cy="334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2f0689b0e51_0_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4400" y="1525425"/>
            <a:ext cx="5829300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2f0689b0e51_0_154"/>
          <p:cNvPicPr preferRelativeResize="0"/>
          <p:nvPr/>
        </p:nvPicPr>
        <p:blipFill rotWithShape="1">
          <a:blip r:embed="rId5">
            <a:alphaModFix/>
          </a:blip>
          <a:srcRect b="41927"/>
          <a:stretch/>
        </p:blipFill>
        <p:spPr>
          <a:xfrm>
            <a:off x="5141725" y="4509975"/>
            <a:ext cx="6877050" cy="19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f0689b0e51_0_171"/>
          <p:cNvSpPr txBox="1">
            <a:spLocks noGrp="1"/>
          </p:cNvSpPr>
          <p:nvPr>
            <p:ph type="title"/>
          </p:nvPr>
        </p:nvSpPr>
        <p:spPr>
          <a:xfrm>
            <a:off x="1139300" y="457200"/>
            <a:ext cx="10574400" cy="950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 Chorvatsku jsou otřesné služby, srpen 2023</a:t>
            </a:r>
            <a:endParaRPr/>
          </a:p>
        </p:txBody>
      </p:sp>
      <p:sp>
        <p:nvSpPr>
          <p:cNvPr id="287" name="Google Shape;287;g2f0689b0e51_0_171"/>
          <p:cNvSpPr txBox="1">
            <a:spLocks noGrp="1"/>
          </p:cNvSpPr>
          <p:nvPr>
            <p:ph type="body" idx="1"/>
          </p:nvPr>
        </p:nvSpPr>
        <p:spPr>
          <a:xfrm>
            <a:off x="1139300" y="2057400"/>
            <a:ext cx="10253100" cy="452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88" name="Google Shape;288;g2f0689b0e51_0_171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289" name="Google Shape;289;g2f0689b0e51_0_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50" y="2057400"/>
            <a:ext cx="5095875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2f0689b0e51_0_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8225" y="1597875"/>
            <a:ext cx="4521974" cy="486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f0689b0e51_0_185"/>
          <p:cNvSpPr txBox="1">
            <a:spLocks noGrp="1"/>
          </p:cNvSpPr>
          <p:nvPr>
            <p:ph type="title"/>
          </p:nvPr>
        </p:nvSpPr>
        <p:spPr>
          <a:xfrm>
            <a:off x="1139300" y="457200"/>
            <a:ext cx="10574400" cy="950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Chorvatský konec sezóny, září a říjen 2023</a:t>
            </a:r>
            <a:endParaRPr/>
          </a:p>
        </p:txBody>
      </p:sp>
      <p:sp>
        <p:nvSpPr>
          <p:cNvPr id="297" name="Google Shape;297;g2f0689b0e51_0_185"/>
          <p:cNvSpPr txBox="1">
            <a:spLocks noGrp="1"/>
          </p:cNvSpPr>
          <p:nvPr>
            <p:ph type="body" idx="1"/>
          </p:nvPr>
        </p:nvSpPr>
        <p:spPr>
          <a:xfrm>
            <a:off x="599600" y="1729225"/>
            <a:ext cx="10792800" cy="507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98" name="Google Shape;298;g2f0689b0e51_0_185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299" name="Google Shape;299;g2f0689b0e51_0_185"/>
          <p:cNvPicPr preferRelativeResize="0"/>
          <p:nvPr/>
        </p:nvPicPr>
        <p:blipFill rotWithShape="1">
          <a:blip r:embed="rId3">
            <a:alphaModFix/>
          </a:blip>
          <a:srcRect l="4286" t="4634" r="11168"/>
          <a:stretch/>
        </p:blipFill>
        <p:spPr>
          <a:xfrm>
            <a:off x="5899650" y="1501975"/>
            <a:ext cx="5814049" cy="507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2f0689b0e51_0_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370" y="2064120"/>
            <a:ext cx="4899525" cy="42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f0689b0e51_0_198"/>
          <p:cNvSpPr txBox="1">
            <a:spLocks noGrp="1"/>
          </p:cNvSpPr>
          <p:nvPr>
            <p:ph type="title"/>
          </p:nvPr>
        </p:nvSpPr>
        <p:spPr>
          <a:xfrm>
            <a:off x="1139300" y="457200"/>
            <a:ext cx="10574400" cy="950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Příprava na novou sezónu, březen, květen, srpen 2024</a:t>
            </a:r>
            <a:endParaRPr/>
          </a:p>
        </p:txBody>
      </p:sp>
      <p:sp>
        <p:nvSpPr>
          <p:cNvPr id="307" name="Google Shape;307;g2f0689b0e51_0_198"/>
          <p:cNvSpPr txBox="1">
            <a:spLocks noGrp="1"/>
          </p:cNvSpPr>
          <p:nvPr>
            <p:ph type="body" idx="1"/>
          </p:nvPr>
        </p:nvSpPr>
        <p:spPr>
          <a:xfrm>
            <a:off x="1139300" y="2057400"/>
            <a:ext cx="10253100" cy="452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 b="1"/>
              <a:t>DOBRO DOŠLI!</a:t>
            </a:r>
            <a:endParaRPr sz="23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(chorvatsky Vítejte!)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08" name="Google Shape;308;g2f0689b0e51_0_198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309" name="Google Shape;309;g2f0689b0e51_0_198"/>
          <p:cNvPicPr preferRelativeResize="0"/>
          <p:nvPr/>
        </p:nvPicPr>
        <p:blipFill rotWithShape="1">
          <a:blip r:embed="rId3">
            <a:alphaModFix/>
          </a:blip>
          <a:srcRect b="7552"/>
          <a:stretch/>
        </p:blipFill>
        <p:spPr>
          <a:xfrm>
            <a:off x="152400" y="1750275"/>
            <a:ext cx="5876925" cy="28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f0689b0e51_0_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125" y="1750275"/>
            <a:ext cx="6224575" cy="437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f0689b0e51_0_219"/>
          <p:cNvSpPr txBox="1">
            <a:spLocks noGrp="1"/>
          </p:cNvSpPr>
          <p:nvPr>
            <p:ph type="title"/>
          </p:nvPr>
        </p:nvSpPr>
        <p:spPr>
          <a:xfrm>
            <a:off x="1139300" y="457200"/>
            <a:ext cx="105744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Proč jsme se zabývali mediálním obrazem Chorvatska?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 to souvisí s tématem zobrazováním chudoby v televizních pořadech?</a:t>
            </a:r>
            <a:endParaRPr/>
          </a:p>
        </p:txBody>
      </p:sp>
      <p:sp>
        <p:nvSpPr>
          <p:cNvPr id="317" name="Google Shape;317;g2f0689b0e51_0_219"/>
          <p:cNvSpPr txBox="1">
            <a:spLocks noGrp="1"/>
          </p:cNvSpPr>
          <p:nvPr>
            <p:ph type="body" idx="1"/>
          </p:nvPr>
        </p:nvSpPr>
        <p:spPr>
          <a:xfrm>
            <a:off x="1139300" y="2057400"/>
            <a:ext cx="10253100" cy="452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2f0689b0e51_0_219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319" name="Google Shape;319;g2f0689b0e51_0_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25" y="2154575"/>
            <a:ext cx="4608776" cy="6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f0689b0e51_0_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425" y="2914875"/>
            <a:ext cx="3022841" cy="31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f0689b0e51_0_232"/>
          <p:cNvSpPr txBox="1">
            <a:spLocks noGrp="1"/>
          </p:cNvSpPr>
          <p:nvPr>
            <p:ph type="title"/>
          </p:nvPr>
        </p:nvSpPr>
        <p:spPr>
          <a:xfrm>
            <a:off x="1139300" y="457200"/>
            <a:ext cx="105744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Proč jsme se zabývali mediálním obrazem Chorvatska?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 to souvisí s tématem zobrazováním chudoby v televizních pořadech?</a:t>
            </a:r>
            <a:endParaRPr/>
          </a:p>
        </p:txBody>
      </p:sp>
      <p:sp>
        <p:nvSpPr>
          <p:cNvPr id="327" name="Google Shape;327;g2f0689b0e51_0_232"/>
          <p:cNvSpPr txBox="1">
            <a:spLocks noGrp="1"/>
          </p:cNvSpPr>
          <p:nvPr>
            <p:ph type="body" idx="1"/>
          </p:nvPr>
        </p:nvSpPr>
        <p:spPr>
          <a:xfrm>
            <a:off x="1139300" y="2057400"/>
            <a:ext cx="10253100" cy="452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Vytváření reality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Vytváření obrazu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Vytváření stereotypu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Udržování stereotypu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Média obecně nejsou nastavena na to, aby zprostředkovávala přesný otisk skutečnosti.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Etickým problémem reality televize proto není ani tak to, že se dopouští pokřivení skutečnosti, ale spíše to, že zobrazení holé reality slibuje.</a:t>
            </a:r>
            <a:endParaRPr b="1"/>
          </a:p>
        </p:txBody>
      </p:sp>
      <p:sp>
        <p:nvSpPr>
          <p:cNvPr id="328" name="Google Shape;328;g2f0689b0e51_0_232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329" name="Google Shape;329;g2f0689b0e51_0_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9425" y="1789450"/>
            <a:ext cx="5071550" cy="296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f15dbf7090_0_10"/>
          <p:cNvSpPr txBox="1">
            <a:spLocks noGrp="1"/>
          </p:cNvSpPr>
          <p:nvPr>
            <p:ph type="title"/>
          </p:nvPr>
        </p:nvSpPr>
        <p:spPr>
          <a:xfrm>
            <a:off x="1139298" y="457200"/>
            <a:ext cx="108117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Jakou realitu vytváří nebo udržují reality show?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Jaké stereotypy jsou podporovány ve Výměně manželek 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 Prostřeno?</a:t>
            </a:r>
            <a:endParaRPr/>
          </a:p>
        </p:txBody>
      </p:sp>
      <p:sp>
        <p:nvSpPr>
          <p:cNvPr id="336" name="Google Shape;336;g2f15dbf7090_0_10"/>
          <p:cNvSpPr txBox="1">
            <a:spLocks noGrp="1"/>
          </p:cNvSpPr>
          <p:nvPr>
            <p:ph type="body" idx="1"/>
          </p:nvPr>
        </p:nvSpPr>
        <p:spPr>
          <a:xfrm>
            <a:off x="1139298" y="2057400"/>
            <a:ext cx="10156800" cy="38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Jana Rezková, režisérka Výměny manželek versus Irena Reifová, výzkumnice Univerzity Karlovy</a:t>
            </a:r>
            <a:endParaRPr/>
          </a:p>
        </p:txBody>
      </p:sp>
      <p:sp>
        <p:nvSpPr>
          <p:cNvPr id="337" name="Google Shape;337;g2f15dbf7090_0_10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338" name="Google Shape;338;g2f15dbf7090_0_10"/>
          <p:cNvPicPr preferRelativeResize="0"/>
          <p:nvPr/>
        </p:nvPicPr>
        <p:blipFill rotWithShape="1">
          <a:blip r:embed="rId3">
            <a:alphaModFix/>
          </a:blip>
          <a:srcRect b="30157"/>
          <a:stretch/>
        </p:blipFill>
        <p:spPr>
          <a:xfrm>
            <a:off x="6960850" y="2683462"/>
            <a:ext cx="2151800" cy="25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f15dbf7090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2338" y="3091600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f15dbf7090_0_0"/>
          <p:cNvSpPr txBox="1">
            <a:spLocks noGrp="1"/>
          </p:cNvSpPr>
          <p:nvPr>
            <p:ph type="title"/>
          </p:nvPr>
        </p:nvSpPr>
        <p:spPr>
          <a:xfrm>
            <a:off x="1139300" y="457200"/>
            <a:ext cx="10349700" cy="1047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Výměna manželek podle režisérky Jany Ryšavé</a:t>
            </a:r>
            <a:endParaRPr/>
          </a:p>
        </p:txBody>
      </p:sp>
      <p:sp>
        <p:nvSpPr>
          <p:cNvPr id="346" name="Google Shape;346;g2f15dbf7090_0_0"/>
          <p:cNvSpPr txBox="1">
            <a:spLocks noGrp="1"/>
          </p:cNvSpPr>
          <p:nvPr>
            <p:ph type="body" idx="1"/>
          </p:nvPr>
        </p:nvSpPr>
        <p:spPr>
          <a:xfrm>
            <a:off x="1139298" y="2057400"/>
            <a:ext cx="10349700" cy="38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2f15dbf7090_0_0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348" name="Google Shape;348;g2f15dbf709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838" y="1916663"/>
            <a:ext cx="8315325" cy="3667125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9" name="Google Shape;349;g2f15dbf709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9613" y="1685913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2f15dbf7090_0_0"/>
          <p:cNvSpPr/>
          <p:nvPr/>
        </p:nvSpPr>
        <p:spPr>
          <a:xfrm>
            <a:off x="1948725" y="3014100"/>
            <a:ext cx="6713450" cy="307925"/>
          </a:xfrm>
          <a:custGeom>
            <a:avLst/>
            <a:gdLst/>
            <a:ahLst/>
            <a:cxnLst/>
            <a:rect l="l" t="t" r="r" b="b"/>
            <a:pathLst>
              <a:path w="268538" h="12317" extrusionOk="0">
                <a:moveTo>
                  <a:pt x="0" y="5782"/>
                </a:moveTo>
                <a:cubicBezTo>
                  <a:pt x="815" y="3336"/>
                  <a:pt x="5207" y="5799"/>
                  <a:pt x="7709" y="6424"/>
                </a:cubicBezTo>
                <a:cubicBezTo>
                  <a:pt x="10279" y="7066"/>
                  <a:pt x="12959" y="3513"/>
                  <a:pt x="15418" y="4497"/>
                </a:cubicBezTo>
                <a:cubicBezTo>
                  <a:pt x="17294" y="5247"/>
                  <a:pt x="18877" y="8830"/>
                  <a:pt x="20558" y="7709"/>
                </a:cubicBezTo>
                <a:cubicBezTo>
                  <a:pt x="22948" y="6115"/>
                  <a:pt x="25450" y="3290"/>
                  <a:pt x="28267" y="3854"/>
                </a:cubicBezTo>
                <a:cubicBezTo>
                  <a:pt x="31465" y="4494"/>
                  <a:pt x="34233" y="8921"/>
                  <a:pt x="37261" y="7709"/>
                </a:cubicBezTo>
                <a:cubicBezTo>
                  <a:pt x="39929" y="6642"/>
                  <a:pt x="42097" y="3854"/>
                  <a:pt x="44970" y="3854"/>
                </a:cubicBezTo>
                <a:cubicBezTo>
                  <a:pt x="47713" y="3854"/>
                  <a:pt x="48734" y="8328"/>
                  <a:pt x="51395" y="8994"/>
                </a:cubicBezTo>
                <a:cubicBezTo>
                  <a:pt x="56449" y="10259"/>
                  <a:pt x="61759" y="5159"/>
                  <a:pt x="66813" y="6424"/>
                </a:cubicBezTo>
                <a:cubicBezTo>
                  <a:pt x="69416" y="7075"/>
                  <a:pt x="71277" y="10930"/>
                  <a:pt x="73880" y="10279"/>
                </a:cubicBezTo>
                <a:cubicBezTo>
                  <a:pt x="78158" y="9209"/>
                  <a:pt x="81166" y="4924"/>
                  <a:pt x="85444" y="3854"/>
                </a:cubicBezTo>
                <a:cubicBezTo>
                  <a:pt x="89651" y="2802"/>
                  <a:pt x="93373" y="7639"/>
                  <a:pt x="97650" y="8351"/>
                </a:cubicBezTo>
                <a:cubicBezTo>
                  <a:pt x="102759" y="9202"/>
                  <a:pt x="108044" y="5168"/>
                  <a:pt x="113069" y="6424"/>
                </a:cubicBezTo>
                <a:cubicBezTo>
                  <a:pt x="117437" y="7516"/>
                  <a:pt x="120795" y="12654"/>
                  <a:pt x="125275" y="12206"/>
                </a:cubicBezTo>
                <a:cubicBezTo>
                  <a:pt x="130708" y="11663"/>
                  <a:pt x="135062" y="7357"/>
                  <a:pt x="140051" y="5139"/>
                </a:cubicBezTo>
                <a:cubicBezTo>
                  <a:pt x="145232" y="2836"/>
                  <a:pt x="151161" y="7420"/>
                  <a:pt x="156754" y="8351"/>
                </a:cubicBezTo>
                <a:cubicBezTo>
                  <a:pt x="160443" y="8965"/>
                  <a:pt x="163344" y="4469"/>
                  <a:pt x="167033" y="3854"/>
                </a:cubicBezTo>
                <a:cubicBezTo>
                  <a:pt x="171978" y="3029"/>
                  <a:pt x="176251" y="8011"/>
                  <a:pt x="181167" y="8994"/>
                </a:cubicBezTo>
                <a:cubicBezTo>
                  <a:pt x="188007" y="10362"/>
                  <a:pt x="194375" y="4485"/>
                  <a:pt x="201082" y="2569"/>
                </a:cubicBezTo>
                <a:cubicBezTo>
                  <a:pt x="205871" y="1200"/>
                  <a:pt x="210118" y="11222"/>
                  <a:pt x="214573" y="8994"/>
                </a:cubicBezTo>
                <a:cubicBezTo>
                  <a:pt x="218517" y="7022"/>
                  <a:pt x="221859" y="3639"/>
                  <a:pt x="226137" y="2569"/>
                </a:cubicBezTo>
                <a:cubicBezTo>
                  <a:pt x="232424" y="996"/>
                  <a:pt x="239122" y="6710"/>
                  <a:pt x="245410" y="5139"/>
                </a:cubicBezTo>
                <a:cubicBezTo>
                  <a:pt x="247197" y="4693"/>
                  <a:pt x="248065" y="1927"/>
                  <a:pt x="249907" y="1927"/>
                </a:cubicBezTo>
                <a:cubicBezTo>
                  <a:pt x="253169" y="1927"/>
                  <a:pt x="255703" y="6422"/>
                  <a:pt x="258901" y="5782"/>
                </a:cubicBezTo>
                <a:cubicBezTo>
                  <a:pt x="262574" y="5047"/>
                  <a:pt x="264792" y="0"/>
                  <a:pt x="268538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1" name="Google Shape;351;g2f15dbf7090_0_0"/>
          <p:cNvSpPr/>
          <p:nvPr/>
        </p:nvSpPr>
        <p:spPr>
          <a:xfrm>
            <a:off x="583550" y="3447750"/>
            <a:ext cx="1895175" cy="180300"/>
          </a:xfrm>
          <a:custGeom>
            <a:avLst/>
            <a:gdLst/>
            <a:ahLst/>
            <a:cxnLst/>
            <a:rect l="l" t="t" r="r" b="b"/>
            <a:pathLst>
              <a:path w="75807" h="7212" extrusionOk="0">
                <a:moveTo>
                  <a:pt x="0" y="6424"/>
                </a:moveTo>
                <a:cubicBezTo>
                  <a:pt x="1638" y="3694"/>
                  <a:pt x="3884" y="0"/>
                  <a:pt x="7067" y="0"/>
                </a:cubicBezTo>
                <a:cubicBezTo>
                  <a:pt x="8909" y="0"/>
                  <a:pt x="9854" y="2528"/>
                  <a:pt x="11564" y="3212"/>
                </a:cubicBezTo>
                <a:cubicBezTo>
                  <a:pt x="13012" y="3791"/>
                  <a:pt x="14502" y="1927"/>
                  <a:pt x="16061" y="1927"/>
                </a:cubicBezTo>
                <a:cubicBezTo>
                  <a:pt x="17878" y="1927"/>
                  <a:pt x="18290" y="4969"/>
                  <a:pt x="19915" y="5781"/>
                </a:cubicBezTo>
                <a:cubicBezTo>
                  <a:pt x="21951" y="6798"/>
                  <a:pt x="22895" y="2004"/>
                  <a:pt x="25055" y="1284"/>
                </a:cubicBezTo>
                <a:cubicBezTo>
                  <a:pt x="27214" y="564"/>
                  <a:pt x="28034" y="5062"/>
                  <a:pt x="30194" y="5781"/>
                </a:cubicBezTo>
                <a:cubicBezTo>
                  <a:pt x="32835" y="6661"/>
                  <a:pt x="36165" y="4743"/>
                  <a:pt x="37904" y="2569"/>
                </a:cubicBezTo>
                <a:cubicBezTo>
                  <a:pt x="38386" y="1966"/>
                  <a:pt x="38416" y="642"/>
                  <a:pt x="39188" y="642"/>
                </a:cubicBezTo>
                <a:cubicBezTo>
                  <a:pt x="42069" y="642"/>
                  <a:pt x="42089" y="7066"/>
                  <a:pt x="44970" y="7066"/>
                </a:cubicBezTo>
                <a:cubicBezTo>
                  <a:pt x="47584" y="7066"/>
                  <a:pt x="48781" y="2569"/>
                  <a:pt x="51395" y="2569"/>
                </a:cubicBezTo>
                <a:cubicBezTo>
                  <a:pt x="54078" y="2569"/>
                  <a:pt x="55858" y="7075"/>
                  <a:pt x="58461" y="6424"/>
                </a:cubicBezTo>
                <a:cubicBezTo>
                  <a:pt x="61122" y="5758"/>
                  <a:pt x="62433" y="57"/>
                  <a:pt x="64886" y="1284"/>
                </a:cubicBezTo>
                <a:cubicBezTo>
                  <a:pt x="67324" y="2503"/>
                  <a:pt x="68024" y="6405"/>
                  <a:pt x="70668" y="7066"/>
                </a:cubicBezTo>
                <a:cubicBezTo>
                  <a:pt x="73018" y="7653"/>
                  <a:pt x="74094" y="3640"/>
                  <a:pt x="75807" y="192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2" name="Google Shape;352;g2f15dbf7090_0_0"/>
          <p:cNvSpPr/>
          <p:nvPr/>
        </p:nvSpPr>
        <p:spPr>
          <a:xfrm>
            <a:off x="5337575" y="3639723"/>
            <a:ext cx="3276425" cy="321950"/>
          </a:xfrm>
          <a:custGeom>
            <a:avLst/>
            <a:gdLst/>
            <a:ahLst/>
            <a:cxnLst/>
            <a:rect l="l" t="t" r="r" b="b"/>
            <a:pathLst>
              <a:path w="131057" h="12878" extrusionOk="0">
                <a:moveTo>
                  <a:pt x="0" y="10951"/>
                </a:moveTo>
                <a:cubicBezTo>
                  <a:pt x="2167" y="6617"/>
                  <a:pt x="6248" y="-2016"/>
                  <a:pt x="10279" y="672"/>
                </a:cubicBezTo>
                <a:cubicBezTo>
                  <a:pt x="12848" y="2385"/>
                  <a:pt x="12422" y="7633"/>
                  <a:pt x="15418" y="8381"/>
                </a:cubicBezTo>
                <a:cubicBezTo>
                  <a:pt x="17557" y="8915"/>
                  <a:pt x="19061" y="4634"/>
                  <a:pt x="21200" y="5169"/>
                </a:cubicBezTo>
                <a:cubicBezTo>
                  <a:pt x="24288" y="5942"/>
                  <a:pt x="25419" y="10170"/>
                  <a:pt x="28267" y="11594"/>
                </a:cubicBezTo>
                <a:cubicBezTo>
                  <a:pt x="30764" y="12843"/>
                  <a:pt x="33010" y="5549"/>
                  <a:pt x="35334" y="7097"/>
                </a:cubicBezTo>
                <a:cubicBezTo>
                  <a:pt x="38898" y="9472"/>
                  <a:pt x="44837" y="9772"/>
                  <a:pt x="48182" y="7097"/>
                </a:cubicBezTo>
                <a:cubicBezTo>
                  <a:pt x="49769" y="5828"/>
                  <a:pt x="52037" y="8381"/>
                  <a:pt x="53964" y="9024"/>
                </a:cubicBezTo>
                <a:cubicBezTo>
                  <a:pt x="57018" y="10043"/>
                  <a:pt x="60382" y="9666"/>
                  <a:pt x="63601" y="9666"/>
                </a:cubicBezTo>
                <a:cubicBezTo>
                  <a:pt x="66310" y="9666"/>
                  <a:pt x="68795" y="6092"/>
                  <a:pt x="71310" y="7097"/>
                </a:cubicBezTo>
                <a:cubicBezTo>
                  <a:pt x="78281" y="9884"/>
                  <a:pt x="86467" y="6752"/>
                  <a:pt x="93795" y="8381"/>
                </a:cubicBezTo>
                <a:cubicBezTo>
                  <a:pt x="97446" y="9192"/>
                  <a:pt x="100334" y="12878"/>
                  <a:pt x="104074" y="12878"/>
                </a:cubicBezTo>
                <a:cubicBezTo>
                  <a:pt x="107733" y="12878"/>
                  <a:pt x="110765" y="9741"/>
                  <a:pt x="114353" y="9024"/>
                </a:cubicBezTo>
                <a:cubicBezTo>
                  <a:pt x="119849" y="7926"/>
                  <a:pt x="127094" y="14914"/>
                  <a:pt x="131057" y="10951"/>
                </a:cubicBezTo>
              </a:path>
            </a:pathLst>
          </a:cu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3" name="Google Shape;353;g2f15dbf7090_0_0"/>
          <p:cNvSpPr/>
          <p:nvPr/>
        </p:nvSpPr>
        <p:spPr>
          <a:xfrm>
            <a:off x="2912375" y="4106225"/>
            <a:ext cx="5653425" cy="244050"/>
          </a:xfrm>
          <a:custGeom>
            <a:avLst/>
            <a:gdLst/>
            <a:ahLst/>
            <a:cxnLst/>
            <a:rect l="l" t="t" r="r" b="b"/>
            <a:pathLst>
              <a:path w="226137" h="9762" extrusionOk="0">
                <a:moveTo>
                  <a:pt x="0" y="8352"/>
                </a:moveTo>
                <a:cubicBezTo>
                  <a:pt x="3836" y="6434"/>
                  <a:pt x="8604" y="8317"/>
                  <a:pt x="12849" y="7710"/>
                </a:cubicBezTo>
                <a:cubicBezTo>
                  <a:pt x="16092" y="7246"/>
                  <a:pt x="19335" y="4882"/>
                  <a:pt x="22485" y="5782"/>
                </a:cubicBezTo>
                <a:cubicBezTo>
                  <a:pt x="25433" y="6624"/>
                  <a:pt x="27812" y="10141"/>
                  <a:pt x="30837" y="9637"/>
                </a:cubicBezTo>
                <a:cubicBezTo>
                  <a:pt x="34428" y="9039"/>
                  <a:pt x="36942" y="5381"/>
                  <a:pt x="40473" y="4497"/>
                </a:cubicBezTo>
                <a:cubicBezTo>
                  <a:pt x="43899" y="3639"/>
                  <a:pt x="47247" y="7505"/>
                  <a:pt x="50752" y="7067"/>
                </a:cubicBezTo>
                <a:cubicBezTo>
                  <a:pt x="63291" y="5501"/>
                  <a:pt x="76020" y="7710"/>
                  <a:pt x="88656" y="7710"/>
                </a:cubicBezTo>
                <a:cubicBezTo>
                  <a:pt x="93796" y="7710"/>
                  <a:pt x="99058" y="8825"/>
                  <a:pt x="104075" y="7710"/>
                </a:cubicBezTo>
                <a:cubicBezTo>
                  <a:pt x="107929" y="6853"/>
                  <a:pt x="112107" y="3374"/>
                  <a:pt x="115638" y="5140"/>
                </a:cubicBezTo>
                <a:cubicBezTo>
                  <a:pt x="122926" y="8785"/>
                  <a:pt x="132060" y="4828"/>
                  <a:pt x="140051" y="6425"/>
                </a:cubicBezTo>
                <a:cubicBezTo>
                  <a:pt x="153077" y="9029"/>
                  <a:pt x="167548" y="10074"/>
                  <a:pt x="179882" y="5140"/>
                </a:cubicBezTo>
                <a:cubicBezTo>
                  <a:pt x="185900" y="2733"/>
                  <a:pt x="193137" y="5303"/>
                  <a:pt x="199155" y="7710"/>
                </a:cubicBezTo>
                <a:cubicBezTo>
                  <a:pt x="203601" y="9489"/>
                  <a:pt x="208643" y="6301"/>
                  <a:pt x="213289" y="5140"/>
                </a:cubicBezTo>
                <a:cubicBezTo>
                  <a:pt x="217764" y="4022"/>
                  <a:pt x="222448" y="2769"/>
                  <a:pt x="226137" y="0"/>
                </a:cubicBezTo>
              </a:path>
            </a:pathLst>
          </a:cu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4" name="Google Shape;354;g2f15dbf7090_0_0"/>
          <p:cNvSpPr/>
          <p:nvPr/>
        </p:nvSpPr>
        <p:spPr>
          <a:xfrm>
            <a:off x="599600" y="4420785"/>
            <a:ext cx="1798825" cy="247575"/>
          </a:xfrm>
          <a:custGeom>
            <a:avLst/>
            <a:gdLst/>
            <a:ahLst/>
            <a:cxnLst/>
            <a:rect l="l" t="t" r="r" b="b"/>
            <a:pathLst>
              <a:path w="71953" h="9903" extrusionOk="0">
                <a:moveTo>
                  <a:pt x="0" y="9904"/>
                </a:moveTo>
                <a:cubicBezTo>
                  <a:pt x="2437" y="6248"/>
                  <a:pt x="4731" y="-799"/>
                  <a:pt x="8994" y="267"/>
                </a:cubicBezTo>
                <a:cubicBezTo>
                  <a:pt x="12520" y="1149"/>
                  <a:pt x="13256" y="6827"/>
                  <a:pt x="16704" y="7976"/>
                </a:cubicBezTo>
                <a:cubicBezTo>
                  <a:pt x="18440" y="8554"/>
                  <a:pt x="20068" y="6492"/>
                  <a:pt x="21843" y="6049"/>
                </a:cubicBezTo>
                <a:cubicBezTo>
                  <a:pt x="23618" y="5606"/>
                  <a:pt x="25346" y="8794"/>
                  <a:pt x="26983" y="7976"/>
                </a:cubicBezTo>
                <a:cubicBezTo>
                  <a:pt x="29167" y="6884"/>
                  <a:pt x="30448" y="2707"/>
                  <a:pt x="32764" y="3479"/>
                </a:cubicBezTo>
                <a:cubicBezTo>
                  <a:pt x="36046" y="4573"/>
                  <a:pt x="39306" y="8881"/>
                  <a:pt x="42401" y="7334"/>
                </a:cubicBezTo>
                <a:cubicBezTo>
                  <a:pt x="45229" y="5920"/>
                  <a:pt x="47925" y="1423"/>
                  <a:pt x="50753" y="2837"/>
                </a:cubicBezTo>
                <a:cubicBezTo>
                  <a:pt x="57177" y="6049"/>
                  <a:pt x="66874" y="11770"/>
                  <a:pt x="71953" y="6691"/>
                </a:cubicBezTo>
              </a:path>
            </a:pathLst>
          </a:cu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f15dbf7090_0_25"/>
          <p:cNvSpPr txBox="1">
            <a:spLocks noGrp="1"/>
          </p:cNvSpPr>
          <p:nvPr>
            <p:ph type="title"/>
          </p:nvPr>
        </p:nvSpPr>
        <p:spPr>
          <a:xfrm>
            <a:off x="1139301" y="457200"/>
            <a:ext cx="36327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Výměna manželek a Prostřeno podle Ireny Reifové</a:t>
            </a:r>
            <a:endParaRPr/>
          </a:p>
        </p:txBody>
      </p:sp>
      <p:sp>
        <p:nvSpPr>
          <p:cNvPr id="361" name="Google Shape;361;g2f15dbf7090_0_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62" name="Google Shape;362;g2f15dbf7090_0_25"/>
          <p:cNvSpPr txBox="1">
            <a:spLocks noGrp="1"/>
          </p:cNvSpPr>
          <p:nvPr>
            <p:ph type="body" idx="1"/>
          </p:nvPr>
        </p:nvSpPr>
        <p:spPr>
          <a:xfrm>
            <a:off x="1139301" y="2057400"/>
            <a:ext cx="3632700" cy="38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2f15dbf7090_0_25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364" name="Google Shape;364;g2f15dbf7090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662" y="457200"/>
            <a:ext cx="6549276" cy="294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f15dbf7090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9300" y="4420625"/>
            <a:ext cx="84582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f15dbf7090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128175"/>
            <a:ext cx="7813730" cy="220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2f15dbf7090_0_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5950" y="3130988"/>
            <a:ext cx="6438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2f15dbf7090_0_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15850" y="5547624"/>
            <a:ext cx="2135124" cy="117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f15dbf7090_0_71"/>
          <p:cNvSpPr txBox="1">
            <a:spLocks noGrp="1"/>
          </p:cNvSpPr>
          <p:nvPr>
            <p:ph type="title"/>
          </p:nvPr>
        </p:nvSpPr>
        <p:spPr>
          <a:xfrm>
            <a:off x="1139298" y="457200"/>
            <a:ext cx="107028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2f15dbf7090_0_71"/>
          <p:cNvSpPr txBox="1">
            <a:spLocks noGrp="1"/>
          </p:cNvSpPr>
          <p:nvPr>
            <p:ph type="body" idx="1"/>
          </p:nvPr>
        </p:nvSpPr>
        <p:spPr>
          <a:xfrm>
            <a:off x="1139300" y="2057400"/>
            <a:ext cx="10702800" cy="38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2f15dbf7090_0_71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377" name="Google Shape;377;g2f15dbf7090_0_71"/>
          <p:cNvSpPr txBox="1"/>
          <p:nvPr/>
        </p:nvSpPr>
        <p:spPr>
          <a:xfrm>
            <a:off x="1563250" y="2339525"/>
            <a:ext cx="98937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"Pořady reality television jsou svým způsobem hyenistické, protože rádi prezentují lidi, kteří nejsou tak úspěšní v neoliberalistické společnosti.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Prezentují lidi, kteří nevyhovují současným ideálům a staví je na pranýř, skandalizují je a můžeme říci, že je zostuzují za to, že nevyhovují tomu, jací bychom měli být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."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https://www.blesk.cz/clanek/celebrity-serialy-filmy-kino-a-tv/678338/podcast-vymena-manzelek-zostuzuje-chudobu-divaci-se-diky-ni-citi-jako-vitezove-rika-sociolozka.html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0689b0e51_0_49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119" name="Google Shape;119;g2f0689b0e51_0_49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Zahrajme si hru, která nás dostane do tématu. Nebo přeskočte rovnou na slide číslo 15.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Skupiny po čtyřech.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Každý člen skupiny zná své číslo (1-4).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Úkolem skupiny je v časovém limitu uhodnout a zapsat 4 věty, které postupně pantomimicky předvede každý člen skupiny.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Věty jsou krátké a jednoduché typu: Ptáci létají  a zpívají. Sbírám houby.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Začínáme.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Jednička se dívá na prezentaci, zbytek skupiny ne.</a:t>
            </a:r>
            <a:endParaRPr sz="2000"/>
          </a:p>
        </p:txBody>
      </p:sp>
      <p:sp>
        <p:nvSpPr>
          <p:cNvPr id="120" name="Google Shape;120;g2f0689b0e51_0_49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21" name="Google Shape;121;g2f0689b0e51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0350" y="43870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f15dbf7090_0_39"/>
          <p:cNvSpPr txBox="1">
            <a:spLocks noGrp="1"/>
          </p:cNvSpPr>
          <p:nvPr>
            <p:ph type="title"/>
          </p:nvPr>
        </p:nvSpPr>
        <p:spPr>
          <a:xfrm>
            <a:off x="1139301" y="457200"/>
            <a:ext cx="36327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Analýza oficiálních upoutávek na pořady Prostřeno a Výměna manželek na TikToku</a:t>
            </a:r>
            <a:endParaRPr/>
          </a:p>
        </p:txBody>
      </p:sp>
      <p:sp>
        <p:nvSpPr>
          <p:cNvPr id="384" name="Google Shape;384;g2f15dbf7090_0_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85" name="Google Shape;385;g2f15dbf7090_0_39"/>
          <p:cNvSpPr txBox="1">
            <a:spLocks noGrp="1"/>
          </p:cNvSpPr>
          <p:nvPr>
            <p:ph type="body" idx="1"/>
          </p:nvPr>
        </p:nvSpPr>
        <p:spPr>
          <a:xfrm>
            <a:off x="1139301" y="2133600"/>
            <a:ext cx="3632700" cy="38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Práce s pracovním listem</a:t>
            </a:r>
            <a:endParaRPr/>
          </a:p>
        </p:txBody>
      </p:sp>
      <p:sp>
        <p:nvSpPr>
          <p:cNvPr id="386" name="Google Shape;386;g2f15dbf7090_0_39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387" name="Google Shape;387;g2f15dbf7090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6851" y="259499"/>
            <a:ext cx="6774124" cy="358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2f15dbf7090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991" y="3844325"/>
            <a:ext cx="5329708" cy="316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2f15dbf7090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150" y="3287125"/>
            <a:ext cx="4498451" cy="247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f15dbf7090_0_50"/>
          <p:cNvSpPr txBox="1">
            <a:spLocks noGrp="1"/>
          </p:cNvSpPr>
          <p:nvPr>
            <p:ph type="title"/>
          </p:nvPr>
        </p:nvSpPr>
        <p:spPr>
          <a:xfrm>
            <a:off x="1139301" y="457200"/>
            <a:ext cx="36327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Ozvěny chudoby</a:t>
            </a:r>
            <a:endParaRPr/>
          </a:p>
        </p:txBody>
      </p:sp>
      <p:sp>
        <p:nvSpPr>
          <p:cNvPr id="396" name="Google Shape;396;g2f15dbf7090_0_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97" name="Google Shape;397;g2f15dbf7090_0_50"/>
          <p:cNvSpPr txBox="1">
            <a:spLocks noGrp="1"/>
          </p:cNvSpPr>
          <p:nvPr>
            <p:ph type="body" idx="1"/>
          </p:nvPr>
        </p:nvSpPr>
        <p:spPr>
          <a:xfrm>
            <a:off x="1139300" y="2057400"/>
            <a:ext cx="3780600" cy="439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Představme si, že se soutěž Ozvěny chudoby, která oceňuje etické zobrazování chudoby v médiích, hodlá v nadcházejících letech zaměřit i na reality show.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Navrhněte pravidla pro tuto kategorii.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Poznámka: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soutěž je reálná </a:t>
            </a:r>
            <a:r>
              <a:rPr lang="en-US"/>
              <a:t>a existuje u nás od roku 2023.</a:t>
            </a:r>
            <a:endParaRPr/>
          </a:p>
        </p:txBody>
      </p:sp>
      <p:sp>
        <p:nvSpPr>
          <p:cNvPr id="398" name="Google Shape;398;g2f15dbf7090_0_50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399" name="Google Shape;399;g2f15dbf7090_0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6575" y="1100700"/>
            <a:ext cx="6285451" cy="464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f15dbf7090_0_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7348" y="4603225"/>
            <a:ext cx="2931113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f1d22719bd_0_0"/>
          <p:cNvSpPr txBox="1">
            <a:spLocks noGrp="1"/>
          </p:cNvSpPr>
          <p:nvPr>
            <p:ph type="title"/>
          </p:nvPr>
        </p:nvSpPr>
        <p:spPr>
          <a:xfrm>
            <a:off x="1139301" y="457200"/>
            <a:ext cx="36327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 exekuci</a:t>
            </a:r>
            <a:endParaRPr/>
          </a:p>
        </p:txBody>
      </p:sp>
      <p:sp>
        <p:nvSpPr>
          <p:cNvPr id="407" name="Google Shape;407;g2f1d22719bd_0_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08" name="Google Shape;408;g2f1d22719bd_0_0"/>
          <p:cNvSpPr txBox="1">
            <a:spLocks noGrp="1"/>
          </p:cNvSpPr>
          <p:nvPr>
            <p:ph type="body" idx="1"/>
          </p:nvPr>
        </p:nvSpPr>
        <p:spPr>
          <a:xfrm>
            <a:off x="1139301" y="2057400"/>
            <a:ext cx="3632700" cy="38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tento pořad České televize není reality show ( je to docusoap).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Srovnejte pořad V exekuci s Prostřeno a Výměnou manželek.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Rozhodněte, zda si zaslouží cenu Ozvěny chudoby podle vámi navrhovaných kritérií.</a:t>
            </a:r>
            <a:endParaRPr/>
          </a:p>
        </p:txBody>
      </p:sp>
      <p:sp>
        <p:nvSpPr>
          <p:cNvPr id="409" name="Google Shape;409;g2f1d22719bd_0_0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410" name="Google Shape;410;g2f1d22719b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6925" y="1206213"/>
            <a:ext cx="7390450" cy="444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f1d22719bd_0_9"/>
          <p:cNvSpPr txBox="1">
            <a:spLocks noGrp="1"/>
          </p:cNvSpPr>
          <p:nvPr>
            <p:ph type="title"/>
          </p:nvPr>
        </p:nvSpPr>
        <p:spPr>
          <a:xfrm>
            <a:off x="1139301" y="457200"/>
            <a:ext cx="36327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2f1d22719bd_0_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18" name="Google Shape;418;g2f1d22719bd_0_9"/>
          <p:cNvSpPr txBox="1">
            <a:spLocks noGrp="1"/>
          </p:cNvSpPr>
          <p:nvPr>
            <p:ph type="body" idx="1"/>
          </p:nvPr>
        </p:nvSpPr>
        <p:spPr>
          <a:xfrm>
            <a:off x="1139301" y="2057400"/>
            <a:ext cx="3632700" cy="38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2f1d22719bd_0_9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pic>
        <p:nvPicPr>
          <p:cNvPr id="420" name="Google Shape;420;g2f1d22719bd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874" y="616025"/>
            <a:ext cx="8316524" cy="548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4"/>
          <p:cNvSpPr/>
          <p:nvPr/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Zdroje: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"/>
          <p:cNvSpPr/>
          <p:nvPr/>
        </p:nvSpPr>
        <p:spPr>
          <a:xfrm rot="-5400000" flipH="1">
            <a:off x="555710" y="2183223"/>
            <a:ext cx="4083433" cy="4083433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1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https://www.hrad.cz/cs/prezident-cr/soucasny-prezident-cr/manzelka-prezidenta-ceske-republiky-1/aktivity-manzelky-prezidenta-republiky/slavnostni-predavani-cen-ozveny-chudoby-2024-17930</a:t>
            </a:r>
            <a:endParaRPr/>
          </a:p>
          <a:p>
            <a:pPr marL="381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https://www.idnes.cz/onadnes/vztahy/jana-rezkova-reziserka-vymena-manzelek-reality-show.A230621_165619_ona-vztahy_kori</a:t>
            </a:r>
            <a:endParaRPr/>
          </a:p>
          <a:p>
            <a:pPr marL="381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https://www.idnes.cz/onadnes/vztahy/jana-rezkova-reziserka-vymena-manzelek-reality-show.A230621_165619_ona-vztahy_kori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81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další zdroje v samostatných  dokumentech a pracovních listech, které jsou součástí této metodiky.</a:t>
            </a:r>
            <a:endParaRPr/>
          </a:p>
          <a:p>
            <a:pPr marL="0" lvl="0" indent="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/>
          </a:p>
          <a:p>
            <a:pPr marL="0" lvl="0" indent="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/>
              <a:t>Další doporučené zdroje pro pedagogy: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https://www.dokrevue.cz/clanky/moralni-kultura-reality-televize-a-classploatation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https://www.eapncr.org/co-nejcasteji-vede-k-chudobe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/>
          </a:p>
          <a:p>
            <a:pPr marL="0" lvl="0" indent="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30" name="Google Shape;4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July 26, 2024</a:t>
            </a:r>
            <a:endParaRPr/>
          </a:p>
        </p:txBody>
      </p:sp>
      <p:sp>
        <p:nvSpPr>
          <p:cNvPr id="431" name="Google Shape;4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www.obcankari.cz</a:t>
            </a:r>
            <a:endParaRPr/>
          </a:p>
        </p:txBody>
      </p:sp>
      <p:sp>
        <p:nvSpPr>
          <p:cNvPr id="432" name="Google Shape;4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"/>
          <p:cNvSpPr txBox="1">
            <a:spLocks noGrp="1"/>
          </p:cNvSpPr>
          <p:nvPr>
            <p:ph type="subTitle" idx="1"/>
          </p:nvPr>
        </p:nvSpPr>
        <p:spPr>
          <a:xfrm>
            <a:off x="3657600" y="2349563"/>
            <a:ext cx="3441289" cy="2185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3E19"/>
              </a:buClr>
              <a:buSzPts val="24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3E19"/>
              </a:buClr>
              <a:buSzPts val="2400"/>
              <a:buFont typeface="Arial"/>
              <a:buNone/>
            </a:pPr>
            <a:r>
              <a:rPr lang="en-US"/>
              <a:t>Děkujeme za pozornost!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3E19"/>
              </a:buClr>
              <a:buSzPts val="2400"/>
              <a:buFont typeface="Arial"/>
              <a:buNone/>
            </a:pPr>
            <a:r>
              <a:rPr lang="en-US"/>
              <a:t>2024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0689b0e51_0_1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128" name="Google Shape;128;g2f0689b0e51_0_1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Ceny se zvýšily.</a:t>
            </a:r>
            <a:endParaRPr sz="2400"/>
          </a:p>
        </p:txBody>
      </p:sp>
      <p:sp>
        <p:nvSpPr>
          <p:cNvPr id="129" name="Google Shape;129;g2f0689b0e51_0_1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30" name="Google Shape;130;g2f0689b0e51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f0689b0e51_0_9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137" name="Google Shape;137;g2f0689b0e51_0_9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Čas na uhodnutí a zapsání první věty.</a:t>
            </a:r>
            <a:endParaRPr sz="2000"/>
          </a:p>
        </p:txBody>
      </p:sp>
      <p:sp>
        <p:nvSpPr>
          <p:cNvPr id="138" name="Google Shape;138;g2f0689b0e51_0_9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39" name="Google Shape;139;g2f0689b0e51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f0689b0e51_0_17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146" name="Google Shape;146;g2f0689b0e51_0_17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Připraví se číslo dvě a zbytek skupiny se nedívá.</a:t>
            </a:r>
            <a:endParaRPr sz="2000"/>
          </a:p>
        </p:txBody>
      </p:sp>
      <p:sp>
        <p:nvSpPr>
          <p:cNvPr id="147" name="Google Shape;147;g2f0689b0e51_0_17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48" name="Google Shape;148;g2f0689b0e51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0689b0e51_0_25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155" name="Google Shape;155;g2f0689b0e51_0_25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2</a:t>
            </a:r>
            <a:r>
              <a:rPr lang="en-US" sz="2400"/>
              <a:t>. Pozor na nebezpečná zvířata.</a:t>
            </a:r>
            <a:endParaRPr sz="2400"/>
          </a:p>
        </p:txBody>
      </p:sp>
      <p:sp>
        <p:nvSpPr>
          <p:cNvPr id="156" name="Google Shape;156;g2f0689b0e51_0_25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57" name="Google Shape;157;g2f0689b0e51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0689b0e51_0_33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164" name="Google Shape;164;g2f0689b0e51_0_33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Čas na uhodnutí a zapsání druhé věty.</a:t>
            </a:r>
            <a:endParaRPr sz="2000"/>
          </a:p>
        </p:txBody>
      </p:sp>
      <p:sp>
        <p:nvSpPr>
          <p:cNvPr id="165" name="Google Shape;165;g2f0689b0e51_0_33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66" name="Google Shape;166;g2f0689b0e51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f0689b0e51_0_100"/>
          <p:cNvSpPr txBox="1">
            <a:spLocks noGrp="1"/>
          </p:cNvSpPr>
          <p:nvPr>
            <p:ph type="title"/>
          </p:nvPr>
        </p:nvSpPr>
        <p:spPr>
          <a:xfrm>
            <a:off x="1139300" y="381000"/>
            <a:ext cx="10811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Zobrazování jako realita nebo Zobrazování versus realita?</a:t>
            </a:r>
            <a:endParaRPr/>
          </a:p>
        </p:txBody>
      </p:sp>
      <p:sp>
        <p:nvSpPr>
          <p:cNvPr id="173" name="Google Shape;173;g2f0689b0e51_0_100"/>
          <p:cNvSpPr txBox="1">
            <a:spLocks noGrp="1"/>
          </p:cNvSpPr>
          <p:nvPr>
            <p:ph type="body" idx="1"/>
          </p:nvPr>
        </p:nvSpPr>
        <p:spPr>
          <a:xfrm>
            <a:off x="792325" y="1342050"/>
            <a:ext cx="106002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>
              <a:solidFill>
                <a:srgbClr val="E23D1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Připraví se číslo tři a zbytek skupiny se nedívá.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74" name="Google Shape;174;g2f0689b0e51_0_100"/>
          <p:cNvSpPr txBox="1">
            <a:spLocks noGrp="1"/>
          </p:cNvSpPr>
          <p:nvPr>
            <p:ph type="sldNum" idx="12"/>
          </p:nvPr>
        </p:nvSpPr>
        <p:spPr>
          <a:xfrm>
            <a:off x="10726975" y="18655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75" name="Google Shape;175;g2f0689b0e51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475" y="4097925"/>
            <a:ext cx="3533375" cy="197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lastní návrh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Microsoft Office PowerPoint</Application>
  <PresentationFormat>Širokoúhlá obrazovka</PresentationFormat>
  <Paragraphs>270</Paragraphs>
  <Slides>35</Slides>
  <Notes>35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Calibri</vt:lpstr>
      <vt:lpstr>Vlastní návrh</vt:lpstr>
      <vt:lpstr>Motiv Office</vt:lpstr>
      <vt:lpstr>Zobrazování chudoby v médiích 2 - televizní pořady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Zobrazování jako realita nebo Zobrazování versus realita?</vt:lpstr>
      <vt:lpstr>Mediální obraz Chorvatska v online prostoru, sezóna 2023</vt:lpstr>
      <vt:lpstr>Chorvatsko je drahé, červenec 2023</vt:lpstr>
      <vt:lpstr>Chorvatsko hoří, červenec 2023</vt:lpstr>
      <vt:lpstr>Chorvatsko je zamořeno jedovatými a nebezpečnými zvířaty na suchu, ve vzduchu i ve vodě, červenec a srpen 2023</vt:lpstr>
      <vt:lpstr>V Chorvatsku útočí želvy, srpen 2023</vt:lpstr>
      <vt:lpstr>V Chorvatsku jsou otřesné služby, srpen 2023</vt:lpstr>
      <vt:lpstr>Chorvatský konec sezóny, září a říjen 2023</vt:lpstr>
      <vt:lpstr> Příprava na novou sezónu, březen, květen, srpen 2024</vt:lpstr>
      <vt:lpstr>Proč jsme se zabývali mediálním obrazem Chorvatska?  Jak to souvisí s tématem zobrazováním chudoby v televizních pořadech?</vt:lpstr>
      <vt:lpstr>Proč jsme se zabývali mediálním obrazem Chorvatska?  Jak to souvisí s tématem zobrazováním chudoby v televizních pořadech?</vt:lpstr>
      <vt:lpstr>Jakou realitu vytváří nebo udržují reality show? Jaké stereotypy jsou podporovány ve Výměně manželek a  v Prostřeno?</vt:lpstr>
      <vt:lpstr>Výměna manželek podle režisérky Jany Ryšavé</vt:lpstr>
      <vt:lpstr>Výměna manželek a Prostřeno podle Ireny Reifové</vt:lpstr>
      <vt:lpstr>Prezentace aplikace PowerPoint</vt:lpstr>
      <vt:lpstr>Analýza oficiálních upoutávek na pořady Prostřeno a Výměna manželek na TikToku</vt:lpstr>
      <vt:lpstr>Ozvěny chudoby</vt:lpstr>
      <vt:lpstr>V exekuci</vt:lpstr>
      <vt:lpstr>Prezentace aplikace PowerPoint</vt:lpstr>
      <vt:lpstr>Zdroje: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Matyáš Trnka</dc:creator>
  <cp:lastModifiedBy>Irena Eibenová</cp:lastModifiedBy>
  <cp:revision>1</cp:revision>
  <dcterms:created xsi:type="dcterms:W3CDTF">2018-05-21T11:34:04Z</dcterms:created>
  <dcterms:modified xsi:type="dcterms:W3CDTF">2024-08-20T07:35:34Z</dcterms:modified>
</cp:coreProperties>
</file>